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1"/>
  </p:notesMasterIdLst>
  <p:sldIdLst>
    <p:sldId id="267" r:id="rId2"/>
    <p:sldId id="268" r:id="rId3"/>
    <p:sldId id="269" r:id="rId4"/>
    <p:sldId id="270" r:id="rId5"/>
    <p:sldId id="271" r:id="rId6"/>
    <p:sldId id="273" r:id="rId7"/>
    <p:sldId id="274" r:id="rId8"/>
    <p:sldId id="275" r:id="rId9"/>
    <p:sldId id="276" r:id="rId10"/>
    <p:sldId id="277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56" r:id="rId20"/>
    <p:sldId id="263" r:id="rId21"/>
    <p:sldId id="257" r:id="rId22"/>
    <p:sldId id="265" r:id="rId23"/>
    <p:sldId id="264" r:id="rId24"/>
    <p:sldId id="259" r:id="rId25"/>
    <p:sldId id="260" r:id="rId26"/>
    <p:sldId id="261" r:id="rId27"/>
    <p:sldId id="287" r:id="rId28"/>
    <p:sldId id="288" r:id="rId29"/>
    <p:sldId id="289" r:id="rId30"/>
    <p:sldId id="290" r:id="rId31"/>
    <p:sldId id="291" r:id="rId32"/>
    <p:sldId id="292" r:id="rId33"/>
    <p:sldId id="293" r:id="rId34"/>
    <p:sldId id="294" r:id="rId35"/>
    <p:sldId id="295" r:id="rId36"/>
    <p:sldId id="296" r:id="rId37"/>
    <p:sldId id="297" r:id="rId38"/>
    <p:sldId id="298" r:id="rId39"/>
    <p:sldId id="299" r:id="rId40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944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18F90C-2C68-4312-8918-1DFFB57A6CB6}" type="datetimeFigureOut">
              <a:rPr lang="id-ID" smtClean="0"/>
              <a:pPr/>
              <a:t>21/12/2016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BA515D-A155-42F6-9768-CCB56FB69020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Sistem Informasi Manajemen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A7C7ACC5-56E2-41DF-B25A-84BF98CE82AA}" type="datetime1">
              <a:rPr lang="en-US"/>
              <a:pPr/>
              <a:t>12/21/2016</a:t>
            </a:fld>
            <a:endParaRPr lang="en-US"/>
          </a:p>
        </p:txBody>
      </p:sp>
      <p:sp>
        <p:nvSpPr>
          <p:cNvPr id="3277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Kariono / SIM FISIP USU</a:t>
            </a:r>
            <a:endParaRPr lang="en-US"/>
          </a:p>
        </p:txBody>
      </p:sp>
      <p:sp>
        <p:nvSpPr>
          <p:cNvPr id="327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638142-9EC8-4BFE-9552-BEC52A1E6FB5}" type="slidenum">
              <a:rPr lang="en-US"/>
              <a:pPr/>
              <a:t>39</a:t>
            </a:fld>
            <a:endParaRPr lang="en-US"/>
          </a:p>
        </p:txBody>
      </p:sp>
      <p:sp>
        <p:nvSpPr>
          <p:cNvPr id="327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0D1F3-4877-4697-B943-FF5BAAC96297}" type="datetimeFigureOut">
              <a:rPr lang="id-ID" smtClean="0"/>
              <a:pPr/>
              <a:t>21/12/2016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513B3-3477-435E-9907-9F1C5DB10DE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0D1F3-4877-4697-B943-FF5BAAC96297}" type="datetimeFigureOut">
              <a:rPr lang="id-ID" smtClean="0"/>
              <a:pPr/>
              <a:t>21/12/2016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513B3-3477-435E-9907-9F1C5DB10DE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0D1F3-4877-4697-B943-FF5BAAC96297}" type="datetimeFigureOut">
              <a:rPr lang="id-ID" smtClean="0"/>
              <a:pPr/>
              <a:t>21/12/2016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513B3-3477-435E-9907-9F1C5DB10DE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0D1F3-4877-4697-B943-FF5BAAC96297}" type="datetimeFigureOut">
              <a:rPr lang="id-ID" smtClean="0"/>
              <a:pPr/>
              <a:t>21/12/2016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513B3-3477-435E-9907-9F1C5DB10DE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0D1F3-4877-4697-B943-FF5BAAC96297}" type="datetimeFigureOut">
              <a:rPr lang="id-ID" smtClean="0"/>
              <a:pPr/>
              <a:t>21/12/2016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513B3-3477-435E-9907-9F1C5DB10DE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0D1F3-4877-4697-B943-FF5BAAC96297}" type="datetimeFigureOut">
              <a:rPr lang="id-ID" smtClean="0"/>
              <a:pPr/>
              <a:t>21/12/2016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513B3-3477-435E-9907-9F1C5DB10DE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0D1F3-4877-4697-B943-FF5BAAC96297}" type="datetimeFigureOut">
              <a:rPr lang="id-ID" smtClean="0"/>
              <a:pPr/>
              <a:t>21/12/2016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513B3-3477-435E-9907-9F1C5DB10DE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0D1F3-4877-4697-B943-FF5BAAC96297}" type="datetimeFigureOut">
              <a:rPr lang="id-ID" smtClean="0"/>
              <a:pPr/>
              <a:t>21/12/2016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513B3-3477-435E-9907-9F1C5DB10DE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0D1F3-4877-4697-B943-FF5BAAC96297}" type="datetimeFigureOut">
              <a:rPr lang="id-ID" smtClean="0"/>
              <a:pPr/>
              <a:t>21/12/2016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513B3-3477-435E-9907-9F1C5DB10DE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0D1F3-4877-4697-B943-FF5BAAC96297}" type="datetimeFigureOut">
              <a:rPr lang="id-ID" smtClean="0"/>
              <a:pPr/>
              <a:t>21/12/2016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513B3-3477-435E-9907-9F1C5DB10DE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0D1F3-4877-4697-B943-FF5BAAC96297}" type="datetimeFigureOut">
              <a:rPr lang="id-ID" smtClean="0"/>
              <a:pPr/>
              <a:t>21/12/2016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AF513B3-3477-435E-9907-9F1C5DB10DE1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A00D1F3-4877-4697-B943-FF5BAAC96297}" type="datetimeFigureOut">
              <a:rPr lang="id-ID" smtClean="0"/>
              <a:pPr/>
              <a:t>21/12/2016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AF513B3-3477-435E-9907-9F1C5DB10DE1}" type="slidenum">
              <a:rPr lang="id-ID" smtClean="0"/>
              <a:pPr/>
              <a:t>‹#›</a:t>
            </a:fld>
            <a:endParaRPr lang="id-ID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7200" dirty="0" smtClean="0">
                <a:latin typeface="Times New Roman" pitchFamily="18" charset="0"/>
                <a:cs typeface="Times New Roman" pitchFamily="18" charset="0"/>
              </a:rPr>
              <a:t>Pengantar bisnis</a:t>
            </a:r>
            <a:endParaRPr lang="id-ID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id-ID" sz="4400" dirty="0" smtClean="0">
                <a:latin typeface="Times New Roman" pitchFamily="18" charset="0"/>
                <a:cs typeface="Times New Roman" pitchFamily="18" charset="0"/>
              </a:rPr>
              <a:t>	Pengertian: bisnis/perusahaan adalah:suatu unit kegiatan ekonomi  yang di organisir dan dijalankan untuk menyediakan barang dan jasa atau produk bagi masyarakat  dengan motif memperoleh laba.</a:t>
            </a:r>
            <a:endParaRPr lang="id-ID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000124"/>
          </a:xfrm>
        </p:spPr>
        <p:txBody>
          <a:bodyPr>
            <a:normAutofit/>
          </a:bodyPr>
          <a:lstStyle/>
          <a:p>
            <a:r>
              <a:rPr lang="id-ID" sz="5400" dirty="0" smtClean="0">
                <a:latin typeface="Times New Roman" pitchFamily="18" charset="0"/>
                <a:cs typeface="Times New Roman" pitchFamily="18" charset="0"/>
              </a:rPr>
              <a:t>Perseroan Komanditer (CV)</a:t>
            </a:r>
            <a:endParaRPr lang="id-ID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142984"/>
            <a:ext cx="8643998" cy="550072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	Perseroan Komanditer atau disebut </a:t>
            </a:r>
            <a:r>
              <a:rPr lang="id-ID" sz="2500" i="1" dirty="0" smtClean="0">
                <a:latin typeface="Times New Roman" pitchFamily="18" charset="0"/>
                <a:cs typeface="Times New Roman" pitchFamily="18" charset="0"/>
              </a:rPr>
              <a:t>Commanditaire Vennootschaap </a:t>
            </a: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(CV) suatu bentuk perjanjian kerja untuk berusaha bersama antara orang-orang yang bersedia memimpin, mengatur perusahaan, serta bertanggung jawab penuh dengan kekayaan pribadinya, dengan orang-orang yang memberikan pinjaman dan tidak bersedia memimpin perusahaan.</a:t>
            </a:r>
          </a:p>
          <a:p>
            <a:pPr>
              <a:buNone/>
            </a:pP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	Keanggotaan dalam CV:</a:t>
            </a:r>
          </a:p>
          <a:p>
            <a:pPr marL="514350" indent="-514350">
              <a:buAutoNum type="alphaLcPeriod"/>
            </a:pP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Sekutu Pimpinan (</a:t>
            </a:r>
            <a:r>
              <a:rPr lang="id-ID" sz="2500" i="1" dirty="0" smtClean="0">
                <a:latin typeface="Times New Roman" pitchFamily="18" charset="0"/>
                <a:cs typeface="Times New Roman" pitchFamily="18" charset="0"/>
              </a:rPr>
              <a:t>General Partner</a:t>
            </a: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14350" indent="-514350">
              <a:buAutoNum type="alphaLcPeriod"/>
            </a:pP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Sekutu Terbatas (</a:t>
            </a:r>
            <a:r>
              <a:rPr lang="id-ID" sz="2500" i="1" dirty="0" smtClean="0">
                <a:latin typeface="Times New Roman" pitchFamily="18" charset="0"/>
                <a:cs typeface="Times New Roman" pitchFamily="18" charset="0"/>
              </a:rPr>
              <a:t>Limited Partner</a:t>
            </a: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14350" indent="-514350">
              <a:buAutoNum type="alphaLcPeriod"/>
            </a:pP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Sekutu Diam (</a:t>
            </a:r>
            <a:r>
              <a:rPr lang="id-ID" sz="2500" i="1" dirty="0" smtClean="0">
                <a:latin typeface="Times New Roman" pitchFamily="18" charset="0"/>
                <a:cs typeface="Times New Roman" pitchFamily="18" charset="0"/>
              </a:rPr>
              <a:t>Silent Partner</a:t>
            </a: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14350" indent="-514350">
              <a:buAutoNum type="alphaLcPeriod"/>
            </a:pP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Sekutu Rahasia (</a:t>
            </a:r>
            <a:r>
              <a:rPr lang="id-ID" sz="2500" i="1" dirty="0" smtClean="0">
                <a:latin typeface="Times New Roman" pitchFamily="18" charset="0"/>
                <a:cs typeface="Times New Roman" pitchFamily="18" charset="0"/>
              </a:rPr>
              <a:t>Secret Partner</a:t>
            </a: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14350" indent="-514350">
              <a:buAutoNum type="alphaLcPeriod"/>
            </a:pP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Sekutu Senior dan Sekutu Yunior (</a:t>
            </a:r>
            <a:r>
              <a:rPr lang="id-ID" sz="2500" i="1" dirty="0" smtClean="0">
                <a:latin typeface="Times New Roman" pitchFamily="18" charset="0"/>
                <a:cs typeface="Times New Roman" pitchFamily="18" charset="0"/>
              </a:rPr>
              <a:t>Senior &amp; Yunior Partner</a:t>
            </a: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14350" indent="-514350">
              <a:buAutoNum type="alphaLcPeriod"/>
            </a:pP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Dormant (</a:t>
            </a:r>
            <a:r>
              <a:rPr lang="id-ID" sz="2500" i="1" dirty="0" smtClean="0">
                <a:latin typeface="Times New Roman" pitchFamily="18" charset="0"/>
                <a:cs typeface="Times New Roman" pitchFamily="18" charset="0"/>
              </a:rPr>
              <a:t>Sleeping Partner</a:t>
            </a: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571480"/>
            <a:ext cx="8429684" cy="585791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Kebaikan Perseroan Komanditer: </a:t>
            </a:r>
          </a:p>
          <a:p>
            <a:pPr marL="514350" indent="-514350">
              <a:buAutoNum type="arabicPeriod"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Pendiriannya relatif mudah</a:t>
            </a:r>
          </a:p>
          <a:p>
            <a:pPr marL="514350" indent="-514350">
              <a:buAutoNum type="arabicPeriod"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Kemampuan manajemennya lebih besar</a:t>
            </a:r>
          </a:p>
          <a:p>
            <a:pPr marL="514350" indent="-514350">
              <a:buAutoNum type="arabicPeriod"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Mudah memperoleh kredit</a:t>
            </a:r>
          </a:p>
          <a:p>
            <a:pPr marL="514350" indent="-514350">
              <a:buAutoNum type="arabicPeriod"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Modal yang dikumpulkan lebih besar</a:t>
            </a:r>
          </a:p>
          <a:p>
            <a:pPr marL="514350" indent="-514350">
              <a:buNone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Keburukan Perseroan Komanditer:</a:t>
            </a:r>
          </a:p>
          <a:p>
            <a:pPr marL="514350" indent="-514350">
              <a:buAutoNum type="arabicPeriod"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Kelangsungan hidupnya tidak menentu</a:t>
            </a:r>
          </a:p>
          <a:p>
            <a:pPr marL="514350" indent="-514350">
              <a:buAutoNum type="arabicPeriod"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Sulit untuk menarik kembali modalnya, terutama bagi sekutu pimpinan</a:t>
            </a:r>
          </a:p>
          <a:p>
            <a:pPr marL="514350" indent="-514350">
              <a:buAutoNum type="arabicPeriod"/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Sebagian sekutu mempunyai tanggung jawab tidak terbatas</a:t>
            </a:r>
            <a:endParaRPr lang="id-ID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071562"/>
          </a:xfrm>
        </p:spPr>
        <p:txBody>
          <a:bodyPr/>
          <a:lstStyle/>
          <a:p>
            <a:r>
              <a:rPr lang="id-ID" sz="6600" dirty="0" smtClean="0">
                <a:latin typeface="Times New Roman" pitchFamily="18" charset="0"/>
                <a:cs typeface="Times New Roman" pitchFamily="18" charset="0"/>
              </a:rPr>
              <a:t>Perseroan Terbatas (PT)</a:t>
            </a:r>
            <a:endParaRPr lang="id-ID" sz="6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285884"/>
            <a:ext cx="8643998" cy="535782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Perseroan Terbatas atau sering pula disebut dengan </a:t>
            </a:r>
            <a:r>
              <a:rPr lang="id-ID" i="1" dirty="0" smtClean="0">
                <a:latin typeface="Times New Roman" pitchFamily="18" charset="0"/>
                <a:cs typeface="Times New Roman" pitchFamily="18" charset="0"/>
              </a:rPr>
              <a:t>Naamloze Vennootschap 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(NV) adalah suatu persekutuan untuk menjalankan perusahaan yang mempunyai modal usaha yang terbagi atas beberapa saham, di mana tiap sekutu/persero turut mengambil bagian sebanyak satu atau lebih saham.</a:t>
            </a:r>
          </a:p>
          <a:p>
            <a:pPr>
              <a:buNone/>
            </a:pPr>
            <a:r>
              <a:rPr lang="id-ID" b="1" dirty="0" smtClean="0">
                <a:latin typeface="Times New Roman" pitchFamily="18" charset="0"/>
                <a:cs typeface="Times New Roman" pitchFamily="18" charset="0"/>
              </a:rPr>
              <a:t>Dewan Komisaris</a:t>
            </a:r>
          </a:p>
          <a:p>
            <a:pPr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Mengawasi segala tindakan Direksi dan menjaga agar tindakan Direksi tidak merugikan perusahaan atau agar Direksi melaksanakan semua keputusan RUPS.</a:t>
            </a:r>
          </a:p>
          <a:p>
            <a:pPr>
              <a:buNone/>
            </a:pPr>
            <a:r>
              <a:rPr lang="id-ID" b="1" dirty="0" smtClean="0">
                <a:latin typeface="Times New Roman" pitchFamily="18" charset="0"/>
                <a:cs typeface="Times New Roman" pitchFamily="18" charset="0"/>
              </a:rPr>
              <a:t>Dewan Direktur (</a:t>
            </a:r>
            <a:r>
              <a:rPr lang="id-ID" b="1" i="1" dirty="0" smtClean="0">
                <a:latin typeface="Times New Roman" pitchFamily="18" charset="0"/>
                <a:cs typeface="Times New Roman" pitchFamily="18" charset="0"/>
              </a:rPr>
              <a:t>Board of Directors</a:t>
            </a:r>
            <a:r>
              <a:rPr lang="id-ID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Dewan Direktur dipilih dan diangkat oleh RUPS untuk jangka waktu tertentu. Pada umumnya Dewan Direktur dipegang oleh pesero sendiri.</a:t>
            </a:r>
          </a:p>
          <a:p>
            <a:pPr>
              <a:buNone/>
            </a:pPr>
            <a:endParaRPr lang="id-ID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56"/>
            <a:ext cx="8229600" cy="62865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d-ID" sz="2200" dirty="0" smtClean="0">
                <a:latin typeface="Times New Roman" pitchFamily="18" charset="0"/>
                <a:cs typeface="Times New Roman" pitchFamily="18" charset="0"/>
              </a:rPr>
              <a:t>Kebaikan Perseroan Terbatas:</a:t>
            </a:r>
          </a:p>
          <a:p>
            <a:pPr marL="514350" indent="-514350">
              <a:buAutoNum type="arabicPeriod"/>
            </a:pPr>
            <a:r>
              <a:rPr lang="id-ID" sz="2200" dirty="0" smtClean="0">
                <a:latin typeface="Times New Roman" pitchFamily="18" charset="0"/>
                <a:cs typeface="Times New Roman" pitchFamily="18" charset="0"/>
              </a:rPr>
              <a:t>Adanya tanggung jawab yang terbatas dari para pemegang saham terhadap hutang-hutang perusahaan</a:t>
            </a:r>
          </a:p>
          <a:p>
            <a:pPr marL="514350" indent="-514350">
              <a:buAutoNum type="arabicPeriod"/>
            </a:pPr>
            <a:r>
              <a:rPr lang="id-ID" sz="2200" dirty="0" smtClean="0">
                <a:latin typeface="Times New Roman" pitchFamily="18" charset="0"/>
                <a:cs typeface="Times New Roman" pitchFamily="18" charset="0"/>
              </a:rPr>
              <a:t>Mudah mendapatkan tambahan dana/modal </a:t>
            </a:r>
          </a:p>
          <a:p>
            <a:pPr marL="514350" indent="-514350">
              <a:buAutoNum type="arabicPeriod"/>
            </a:pPr>
            <a:r>
              <a:rPr lang="id-ID" sz="2200" dirty="0" smtClean="0">
                <a:latin typeface="Times New Roman" pitchFamily="18" charset="0"/>
                <a:cs typeface="Times New Roman" pitchFamily="18" charset="0"/>
              </a:rPr>
              <a:t>Kelangsungan hidup PT lebih terjamin </a:t>
            </a:r>
          </a:p>
          <a:p>
            <a:pPr marL="514350" indent="-514350">
              <a:buAutoNum type="arabicPeriod"/>
            </a:pPr>
            <a:r>
              <a:rPr lang="id-ID" sz="2200" dirty="0" smtClean="0">
                <a:latin typeface="Times New Roman" pitchFamily="18" charset="0"/>
                <a:cs typeface="Times New Roman" pitchFamily="18" charset="0"/>
              </a:rPr>
              <a:t>Terdapat efisiensi pengelolaan sumber dana dan efisiensi pimpinan</a:t>
            </a:r>
          </a:p>
          <a:p>
            <a:pPr marL="514350" indent="-514350">
              <a:buNone/>
            </a:pPr>
            <a:r>
              <a:rPr lang="id-ID" sz="2200" dirty="0" smtClean="0">
                <a:latin typeface="Times New Roman" pitchFamily="18" charset="0"/>
                <a:cs typeface="Times New Roman" pitchFamily="18" charset="0"/>
              </a:rPr>
              <a:t>Keburukan Perseroan Terbatas:</a:t>
            </a:r>
          </a:p>
          <a:p>
            <a:pPr marL="514350" indent="-514350">
              <a:buAutoNum type="arabicPeriod"/>
            </a:pPr>
            <a:r>
              <a:rPr lang="id-ID" sz="2200" dirty="0" smtClean="0">
                <a:latin typeface="Times New Roman" pitchFamily="18" charset="0"/>
                <a:cs typeface="Times New Roman" pitchFamily="18" charset="0"/>
              </a:rPr>
              <a:t>PT merupakan subyek pajak tersendiri</a:t>
            </a:r>
          </a:p>
          <a:p>
            <a:pPr marL="514350" indent="-514350">
              <a:buAutoNum type="arabicPeriod"/>
            </a:pPr>
            <a:r>
              <a:rPr lang="id-ID" sz="2200" dirty="0" smtClean="0">
                <a:latin typeface="Times New Roman" pitchFamily="18" charset="0"/>
                <a:cs typeface="Times New Roman" pitchFamily="18" charset="0"/>
              </a:rPr>
              <a:t>Mendirikan suatu PT tidak mudah atau lebih rumit</a:t>
            </a:r>
          </a:p>
          <a:p>
            <a:pPr marL="514350" indent="-514350">
              <a:buAutoNum type="arabicPeriod"/>
            </a:pPr>
            <a:r>
              <a:rPr lang="id-ID" sz="2200" dirty="0" smtClean="0">
                <a:latin typeface="Times New Roman" pitchFamily="18" charset="0"/>
                <a:cs typeface="Times New Roman" pitchFamily="18" charset="0"/>
              </a:rPr>
              <a:t>Kurang terjaminnya rahasia perusahaan</a:t>
            </a:r>
          </a:p>
          <a:p>
            <a:pPr marL="514350" indent="-514350">
              <a:buNone/>
            </a:pPr>
            <a:r>
              <a:rPr lang="id-ID" sz="2200" dirty="0" smtClean="0">
                <a:latin typeface="Times New Roman" pitchFamily="18" charset="0"/>
                <a:cs typeface="Times New Roman" pitchFamily="18" charset="0"/>
              </a:rPr>
              <a:t>Jenis-jenis Perseroan Terbatas:</a:t>
            </a:r>
          </a:p>
          <a:p>
            <a:pPr marL="514350" indent="-514350">
              <a:buAutoNum type="arabicPeriod"/>
            </a:pPr>
            <a:r>
              <a:rPr lang="id-ID" sz="2200" dirty="0" smtClean="0">
                <a:latin typeface="Times New Roman" pitchFamily="18" charset="0"/>
                <a:cs typeface="Times New Roman" pitchFamily="18" charset="0"/>
              </a:rPr>
              <a:t>PT Tertutup</a:t>
            </a:r>
          </a:p>
          <a:p>
            <a:pPr marL="514350" indent="-514350">
              <a:buAutoNum type="arabicPeriod"/>
            </a:pPr>
            <a:r>
              <a:rPr lang="id-ID" sz="2200" dirty="0" smtClean="0">
                <a:latin typeface="Times New Roman" pitchFamily="18" charset="0"/>
                <a:cs typeface="Times New Roman" pitchFamily="18" charset="0"/>
              </a:rPr>
              <a:t>PT Terbuka</a:t>
            </a:r>
          </a:p>
          <a:p>
            <a:pPr marL="514350" indent="-514350">
              <a:buAutoNum type="arabicPeriod"/>
            </a:pPr>
            <a:r>
              <a:rPr lang="id-ID" sz="2200" dirty="0" smtClean="0">
                <a:latin typeface="Times New Roman" pitchFamily="18" charset="0"/>
                <a:cs typeface="Times New Roman" pitchFamily="18" charset="0"/>
              </a:rPr>
              <a:t>PT Kosong</a:t>
            </a:r>
          </a:p>
          <a:p>
            <a:pPr marL="514350" indent="-514350">
              <a:buAutoNum type="arabicPeriod"/>
            </a:pPr>
            <a:r>
              <a:rPr lang="id-ID" sz="2200" dirty="0" smtClean="0">
                <a:latin typeface="Times New Roman" pitchFamily="18" charset="0"/>
                <a:cs typeface="Times New Roman" pitchFamily="18" charset="0"/>
              </a:rPr>
              <a:t>PT Asing</a:t>
            </a:r>
            <a:endParaRPr lang="id-ID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71554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id-ID" sz="5400" dirty="0" smtClean="0">
                <a:latin typeface="Times New Roman" pitchFamily="18" charset="0"/>
                <a:cs typeface="Times New Roman" pitchFamily="18" charset="0"/>
              </a:rPr>
              <a:t>Perseroan Terbatas Negara (PERSERO)</a:t>
            </a:r>
            <a:endParaRPr lang="id-ID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2357430"/>
            <a:ext cx="8572560" cy="414340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d-ID" sz="3600" dirty="0" smtClean="0">
                <a:latin typeface="Times New Roman" pitchFamily="18" charset="0"/>
                <a:cs typeface="Times New Roman" pitchFamily="18" charset="0"/>
              </a:rPr>
              <a:t>	PERSERO ini sebelumnya adalah Perusahaan Negara (PN). Terjadinya karena PN mengadakan penambahan modal yang ditawarkan kepada pihak swasta.</a:t>
            </a:r>
          </a:p>
          <a:p>
            <a:pPr>
              <a:buNone/>
            </a:pPr>
            <a:r>
              <a:rPr lang="id-ID" sz="3600" dirty="0" smtClean="0">
                <a:latin typeface="Times New Roman" pitchFamily="18" charset="0"/>
                <a:cs typeface="Times New Roman" pitchFamily="18" charset="0"/>
              </a:rPr>
              <a:t>	Tujuan PERSERO yaitu mencari laba maksimum dengan menggunakan faktor-faktor produksi secara efisien.</a:t>
            </a:r>
            <a:endParaRPr lang="id-ID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2992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id-ID" sz="5400" dirty="0" smtClean="0">
                <a:latin typeface="Times New Roman" pitchFamily="18" charset="0"/>
                <a:cs typeface="Times New Roman" pitchFamily="18" charset="0"/>
              </a:rPr>
              <a:t>Perusahaan Negara Jawatan (PERJAN)</a:t>
            </a:r>
            <a:endParaRPr lang="id-ID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26028"/>
            <a:ext cx="8229600" cy="43891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d-ID" sz="3700" dirty="0" smtClean="0">
                <a:latin typeface="Times New Roman" pitchFamily="18" charset="0"/>
                <a:cs typeface="Times New Roman" pitchFamily="18" charset="0"/>
              </a:rPr>
              <a:t>	Kegiatan usaha PERJAN ditujukan terutama untuk pelayanan kepada masyarakat atau untuk kesejahteraan umum (</a:t>
            </a:r>
            <a:r>
              <a:rPr lang="id-ID" sz="3700" i="1" dirty="0" smtClean="0">
                <a:latin typeface="Times New Roman" pitchFamily="18" charset="0"/>
                <a:cs typeface="Times New Roman" pitchFamily="18" charset="0"/>
              </a:rPr>
              <a:t>Public Service</a:t>
            </a:r>
            <a:r>
              <a:rPr lang="id-ID" sz="3700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>
              <a:buNone/>
            </a:pPr>
            <a:r>
              <a:rPr lang="id-ID" sz="3700" dirty="0" smtClean="0">
                <a:latin typeface="Times New Roman" pitchFamily="18" charset="0"/>
                <a:cs typeface="Times New Roman" pitchFamily="18" charset="0"/>
              </a:rPr>
              <a:t>	PERJAN dapat memiliki fasilitas-fasilitas negara, sebab merupakan bagian dari Departemen/Direktorat Jendral.</a:t>
            </a:r>
            <a:endParaRPr lang="id-ID" sz="37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id-ID" sz="6000" dirty="0" smtClean="0">
                <a:latin typeface="Times New Roman" pitchFamily="18" charset="0"/>
                <a:cs typeface="Times New Roman" pitchFamily="18" charset="0"/>
              </a:rPr>
              <a:t>Perusahaan Daerah (PD)</a:t>
            </a:r>
            <a:endParaRPr lang="id-ID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785926"/>
            <a:ext cx="8358246" cy="485778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d-ID" sz="3700" dirty="0" smtClean="0">
                <a:latin typeface="Times New Roman" pitchFamily="18" charset="0"/>
                <a:cs typeface="Times New Roman" pitchFamily="18" charset="0"/>
              </a:rPr>
              <a:t>	Perusahaan Daerah adalah perusahaan yang modal/sahamnya dimiliki oleh Perusahaan Daerah, di mana kekayaan perusahaan dipisahkan dari kekayaan negara.</a:t>
            </a:r>
          </a:p>
          <a:p>
            <a:pPr>
              <a:buNone/>
            </a:pPr>
            <a:r>
              <a:rPr lang="id-ID" sz="3700" dirty="0" smtClean="0">
                <a:latin typeface="Times New Roman" pitchFamily="18" charset="0"/>
                <a:cs typeface="Times New Roman" pitchFamily="18" charset="0"/>
              </a:rPr>
              <a:t>	Tujuan PD ini adalah mencari keuntungan yang nantinya akan digunakan untuk membangun daerahnya.</a:t>
            </a:r>
            <a:endParaRPr lang="id-ID" sz="37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571480"/>
            <a:ext cx="8501122" cy="56102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d-ID" sz="2800" b="1" i="1" dirty="0" smtClean="0">
                <a:latin typeface="Times New Roman" pitchFamily="18" charset="0"/>
                <a:cs typeface="Times New Roman" pitchFamily="18" charset="0"/>
              </a:rPr>
              <a:t>Pengertian Koperasi </a:t>
            </a:r>
          </a:p>
          <a:p>
            <a:pPr>
              <a:buNone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`Koperasi merupakan suatu perkumpulan yang beranggotakan orang-orang atau badan-badan yang memberikan kebebasan masuk dan keluar sebagai anggota, dengan bekerjasama secara kekeluargaan, menjalankan usaha untuk mempertinggi kesejahteraan jasmaniah para anggotanya.</a:t>
            </a:r>
          </a:p>
          <a:p>
            <a:pPr>
              <a:buNone/>
            </a:pP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d-ID" sz="2800" b="1" i="1" dirty="0" smtClean="0">
                <a:latin typeface="Times New Roman" pitchFamily="18" charset="0"/>
                <a:cs typeface="Times New Roman" pitchFamily="18" charset="0"/>
              </a:rPr>
              <a:t>Macam-macam Koperasi</a:t>
            </a:r>
          </a:p>
          <a:p>
            <a:pPr marL="514350" indent="-514350">
              <a:buAutoNum type="arabicPeriod"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Koperasi Konsumsi</a:t>
            </a:r>
          </a:p>
          <a:p>
            <a:pPr marL="514350" indent="-514350">
              <a:buAutoNum type="arabicPeriod"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Koperasi Produksi</a:t>
            </a:r>
          </a:p>
          <a:p>
            <a:pPr marL="514350" indent="-514350">
              <a:buAutoNum type="arabicPeriod"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Koperasi Kredit (Koperasi Simpan – Pinjam)</a:t>
            </a:r>
          </a:p>
          <a:p>
            <a:pPr marL="514350" indent="-514350">
              <a:buAutoNum type="arabicPeriod"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Koperasi Desa (Koperasi Serba Usaha)</a:t>
            </a:r>
            <a:endParaRPr lang="id-ID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962028"/>
            <a:ext cx="8429684" cy="568168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5. Koperasi Primer </a:t>
            </a:r>
          </a:p>
          <a:p>
            <a:pPr>
              <a:buNone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	 Koperasi yang anggotanya paling sedikit 20 orang</a:t>
            </a:r>
          </a:p>
          <a:p>
            <a:pPr>
              <a:buNone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6. Koperasi Pusat</a:t>
            </a:r>
          </a:p>
          <a:p>
            <a:pPr>
              <a:buNone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	Gabungan dari beberapa Koperasi Primer. Anggota Koperasi Pusat terdiri minimal 5 buah Koperasi Primer.</a:t>
            </a:r>
          </a:p>
          <a:p>
            <a:pPr>
              <a:buNone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7. Gabungan Koperasi</a:t>
            </a:r>
          </a:p>
          <a:p>
            <a:pPr>
              <a:buNone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	Penggabungan dari beberapa Koperasi Pusat</a:t>
            </a:r>
          </a:p>
          <a:p>
            <a:pPr>
              <a:buNone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8. Induk Koperasi</a:t>
            </a:r>
          </a:p>
          <a:p>
            <a:pPr>
              <a:buNone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	Penggabungan dari beberapa buah Gabungan Koperasi. Koperasi ini merupakan suatu kesatuan usaha ekonomi</a:t>
            </a:r>
          </a:p>
          <a:p>
            <a:pPr>
              <a:buNone/>
            </a:pPr>
            <a:endParaRPr lang="id-ID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sz="8000" dirty="0" smtClean="0"/>
              <a:t>PEMASARAN 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68168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sz="4000" dirty="0" smtClean="0">
                <a:latin typeface="Times New Roman" pitchFamily="18" charset="0"/>
                <a:cs typeface="Times New Roman" pitchFamily="18" charset="0"/>
              </a:rPr>
              <a:t>	Perusahaan bertugas mengolah sumber-sumber ekonomi atau sering juga disebut faktor-faktor produksi yang dapat dikelompokkan kedalam:</a:t>
            </a:r>
          </a:p>
          <a:p>
            <a:pPr>
              <a:buFont typeface="Wingdings" pitchFamily="2" charset="2"/>
              <a:buChar char="Ø"/>
            </a:pPr>
            <a:r>
              <a:rPr lang="id-ID" sz="4000" dirty="0" smtClean="0">
                <a:latin typeface="Times New Roman" pitchFamily="18" charset="0"/>
                <a:cs typeface="Times New Roman" pitchFamily="18" charset="0"/>
              </a:rPr>
              <a:t>Manusia </a:t>
            </a:r>
            <a:r>
              <a:rPr lang="id-ID" sz="4000" i="1" dirty="0" smtClean="0">
                <a:latin typeface="Times New Roman" pitchFamily="18" charset="0"/>
                <a:cs typeface="Times New Roman" pitchFamily="18" charset="0"/>
              </a:rPr>
              <a:t>(Men)</a:t>
            </a:r>
          </a:p>
          <a:p>
            <a:pPr>
              <a:buFont typeface="Wingdings" pitchFamily="2" charset="2"/>
              <a:buChar char="Ø"/>
            </a:pPr>
            <a:r>
              <a:rPr lang="id-ID" sz="4000" dirty="0" smtClean="0">
                <a:latin typeface="Times New Roman" pitchFamily="18" charset="0"/>
                <a:cs typeface="Times New Roman" pitchFamily="18" charset="0"/>
              </a:rPr>
              <a:t>Uang </a:t>
            </a:r>
            <a:r>
              <a:rPr lang="id-ID" sz="4000" i="1" dirty="0" smtClean="0">
                <a:latin typeface="Times New Roman" pitchFamily="18" charset="0"/>
                <a:cs typeface="Times New Roman" pitchFamily="18" charset="0"/>
              </a:rPr>
              <a:t>(Money)</a:t>
            </a:r>
          </a:p>
          <a:p>
            <a:pPr>
              <a:buFont typeface="Wingdings" pitchFamily="2" charset="2"/>
              <a:buChar char="Ø"/>
            </a:pPr>
            <a:r>
              <a:rPr lang="id-ID" sz="4000" dirty="0" smtClean="0">
                <a:latin typeface="Times New Roman" pitchFamily="18" charset="0"/>
                <a:cs typeface="Times New Roman" pitchFamily="18" charset="0"/>
              </a:rPr>
              <a:t>Material </a:t>
            </a:r>
            <a:r>
              <a:rPr lang="id-ID" sz="4000" i="1" dirty="0" smtClean="0">
                <a:latin typeface="Times New Roman" pitchFamily="18" charset="0"/>
                <a:cs typeface="Times New Roman" pitchFamily="18" charset="0"/>
              </a:rPr>
              <a:t>(Materials)</a:t>
            </a:r>
          </a:p>
          <a:p>
            <a:pPr>
              <a:buFont typeface="Wingdings" pitchFamily="2" charset="2"/>
              <a:buChar char="Ø"/>
            </a:pPr>
            <a:r>
              <a:rPr lang="id-ID" sz="4000" dirty="0" smtClean="0">
                <a:latin typeface="Times New Roman" pitchFamily="18" charset="0"/>
                <a:cs typeface="Times New Roman" pitchFamily="18" charset="0"/>
              </a:rPr>
              <a:t>Metode </a:t>
            </a:r>
            <a:r>
              <a:rPr lang="id-ID" sz="4000" i="1" dirty="0" smtClean="0">
                <a:latin typeface="Times New Roman" pitchFamily="18" charset="0"/>
                <a:cs typeface="Times New Roman" pitchFamily="18" charset="0"/>
              </a:rPr>
              <a:t>(Methods)</a:t>
            </a:r>
            <a:endParaRPr lang="id-ID" sz="4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6102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d-ID" sz="4000" dirty="0" smtClean="0"/>
              <a:t>  Pemasaran adalah sistem keseluruhan dari kegiatan usaha yang ditujukan untuk merencanakan, menentukan harga, mempromosikan, dan mendistribusikan barang dan jasa yang dapat memuaskan kebutuhan kepada pembeli yang ada maupun pembeli potensial.</a:t>
            </a:r>
            <a:endParaRPr lang="id-ID" sz="4000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d-ID" sz="4800" dirty="0" smtClean="0"/>
              <a:t>Adapun fungsi pokok pemasaran, yaitu:</a:t>
            </a:r>
            <a:endParaRPr lang="id-ID" sz="48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sz="3500" dirty="0" smtClean="0"/>
              <a:t>Penjualan</a:t>
            </a:r>
          </a:p>
          <a:p>
            <a:r>
              <a:rPr lang="id-ID" sz="3500" dirty="0" smtClean="0"/>
              <a:t>Pembelian</a:t>
            </a:r>
          </a:p>
          <a:p>
            <a:r>
              <a:rPr lang="id-ID" sz="3500" dirty="0" smtClean="0"/>
              <a:t>Pengangkutan</a:t>
            </a:r>
          </a:p>
          <a:p>
            <a:r>
              <a:rPr lang="id-ID" sz="3500" dirty="0" smtClean="0"/>
              <a:t>Penyimpanan</a:t>
            </a:r>
          </a:p>
          <a:p>
            <a:r>
              <a:rPr lang="id-ID" sz="3500" dirty="0" smtClean="0"/>
              <a:t>Pembelanjaan</a:t>
            </a:r>
          </a:p>
          <a:p>
            <a:r>
              <a:rPr lang="id-ID" sz="3500" dirty="0" smtClean="0"/>
              <a:t>Penanggungan resiko</a:t>
            </a:r>
          </a:p>
          <a:p>
            <a:r>
              <a:rPr lang="id-ID" sz="3500" dirty="0" smtClean="0"/>
              <a:t>Standarisasi dan grading</a:t>
            </a:r>
          </a:p>
          <a:p>
            <a:r>
              <a:rPr lang="id-ID" sz="3500" dirty="0" smtClean="0"/>
              <a:t>Pengumpulan informasi pasar</a:t>
            </a:r>
            <a:endParaRPr lang="id-ID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1061294"/>
          </a:xfrm>
        </p:spPr>
        <p:txBody>
          <a:bodyPr>
            <a:noAutofit/>
          </a:bodyPr>
          <a:lstStyle/>
          <a:p>
            <a:r>
              <a:rPr lang="id-ID" sz="5400" dirty="0" smtClean="0"/>
              <a:t>Penggolongan barang menurut tingkat pemakaian</a:t>
            </a:r>
            <a:endParaRPr lang="id-ID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d-ID" sz="5400" dirty="0" smtClean="0"/>
              <a:t>- Barang tahan lama (durable  goods)</a:t>
            </a:r>
          </a:p>
          <a:p>
            <a:pPr>
              <a:buNone/>
            </a:pPr>
            <a:r>
              <a:rPr lang="id-ID" sz="5400" dirty="0" smtClean="0"/>
              <a:t>- Barang tidak tahan lama (non durable goods)</a:t>
            </a:r>
          </a:p>
          <a:p>
            <a:pPr>
              <a:buNone/>
            </a:pPr>
            <a:endParaRPr lang="id-ID" sz="48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d-ID" sz="4800" dirty="0" smtClean="0"/>
              <a:t>Barang konsumsi dikelompokkan menjadi 3 golongan</a:t>
            </a:r>
            <a:endParaRPr lang="id-ID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id-ID" sz="4400" dirty="0" smtClean="0"/>
              <a:t>1. Barang konvenien (convenience goods)</a:t>
            </a:r>
          </a:p>
          <a:p>
            <a:pPr marL="514350" indent="-514350">
              <a:buNone/>
            </a:pPr>
            <a:r>
              <a:rPr lang="id-ID" sz="4400" dirty="0" smtClean="0"/>
              <a:t>2. Barang shopping (shopping goods)</a:t>
            </a:r>
          </a:p>
          <a:p>
            <a:pPr marL="514350" indent="-514350">
              <a:buNone/>
            </a:pPr>
            <a:r>
              <a:rPr lang="id-ID" sz="4400" dirty="0" smtClean="0"/>
              <a:t>3. Barang spesial (specialty goods)</a:t>
            </a:r>
          </a:p>
          <a:p>
            <a:pPr>
              <a:buNone/>
            </a:pPr>
            <a:endParaRPr lang="id-ID" sz="4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d-ID" sz="5400" dirty="0" smtClean="0"/>
              <a:t>Siklus Kehidupan Barang (Product Life Cycle)</a:t>
            </a:r>
            <a:endParaRPr lang="id-ID" sz="48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id-ID" sz="4400" dirty="0" smtClean="0"/>
              <a:t>1. Tahap Perkenalan</a:t>
            </a:r>
          </a:p>
          <a:p>
            <a:pPr marL="514350" indent="-514350">
              <a:buNone/>
            </a:pPr>
            <a:r>
              <a:rPr lang="id-ID" sz="4400" dirty="0" smtClean="0"/>
              <a:t>2. Tahap Pertumbuhan</a:t>
            </a:r>
          </a:p>
          <a:p>
            <a:pPr marL="514350" indent="-514350">
              <a:buNone/>
            </a:pPr>
            <a:r>
              <a:rPr lang="id-ID" sz="4400" dirty="0" smtClean="0"/>
              <a:t>3. Tahap Kedewasaan dan Kejenuhan</a:t>
            </a:r>
          </a:p>
          <a:p>
            <a:pPr marL="514350" indent="-514350">
              <a:buNone/>
            </a:pPr>
            <a:r>
              <a:rPr lang="id-ID" sz="4400" dirty="0" smtClean="0"/>
              <a:t>4. Tahap kemunduran</a:t>
            </a:r>
            <a:endParaRPr lang="id-ID" sz="4400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d-ID" sz="5400" dirty="0" smtClean="0"/>
              <a:t>Saluran distribusi pada pasar konsumsi</a:t>
            </a:r>
            <a:endParaRPr lang="id-ID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389120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id-ID" sz="4000" dirty="0" smtClean="0">
                <a:sym typeface="Wingdings" pitchFamily="2" charset="2"/>
              </a:rPr>
              <a:t>1. </a:t>
            </a:r>
            <a:r>
              <a:rPr lang="id-ID" sz="4000" dirty="0" smtClean="0"/>
              <a:t>Produsen – Konsumen</a:t>
            </a:r>
          </a:p>
          <a:p>
            <a:pPr marL="514350" indent="-514350">
              <a:buNone/>
            </a:pPr>
            <a:r>
              <a:rPr lang="id-ID" sz="4000" dirty="0" smtClean="0"/>
              <a:t>2. Produsen – Pengecer – Konsumen</a:t>
            </a:r>
          </a:p>
          <a:p>
            <a:pPr marL="514350" indent="-514350">
              <a:buNone/>
            </a:pPr>
            <a:r>
              <a:rPr lang="id-ID" sz="4000" dirty="0" smtClean="0"/>
              <a:t>3. Produsen – Pedagang Besar – Pengecer – Konsumen</a:t>
            </a:r>
          </a:p>
          <a:p>
            <a:pPr marL="514350" indent="-514350">
              <a:buNone/>
            </a:pPr>
            <a:r>
              <a:rPr lang="id-ID" sz="4000" dirty="0" smtClean="0"/>
              <a:t>4. Produsen – Agen – Pedagang Besar – Pengecer – Konsumen </a:t>
            </a:r>
            <a:endParaRPr lang="id-ID" sz="4000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2214578"/>
          </a:xfrm>
        </p:spPr>
        <p:txBody>
          <a:bodyPr>
            <a:noAutofit/>
          </a:bodyPr>
          <a:lstStyle/>
          <a:p>
            <a:r>
              <a:rPr lang="id-ID" sz="4800" dirty="0" smtClean="0"/>
              <a:t>Faedah (utility) adalah kekuatan dari suatu produk atau jasa untuk memuaskan kebutuhan</a:t>
            </a:r>
            <a:endParaRPr lang="id-ID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71744"/>
            <a:ext cx="8229600" cy="3752856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id-ID" sz="4000" dirty="0" smtClean="0"/>
              <a:t>1. Faedah Bentuk</a:t>
            </a:r>
          </a:p>
          <a:p>
            <a:pPr marL="514350" indent="-514350">
              <a:buNone/>
            </a:pPr>
            <a:r>
              <a:rPr lang="id-ID" sz="4000" dirty="0" smtClean="0"/>
              <a:t>2. Faedah Waktu</a:t>
            </a:r>
          </a:p>
          <a:p>
            <a:pPr marL="514350" indent="-514350">
              <a:buNone/>
            </a:pPr>
            <a:r>
              <a:rPr lang="id-ID" sz="4000" dirty="0" smtClean="0"/>
              <a:t>3. Faedah Tempat</a:t>
            </a:r>
          </a:p>
          <a:p>
            <a:pPr marL="514350" indent="-514350">
              <a:buNone/>
            </a:pPr>
            <a:r>
              <a:rPr lang="id-ID" sz="4000" dirty="0" smtClean="0"/>
              <a:t>4. Faedah Milik</a:t>
            </a:r>
          </a:p>
          <a:p>
            <a:pPr marL="514350" indent="-514350">
              <a:buNone/>
            </a:pPr>
            <a:r>
              <a:rPr lang="id-ID" sz="4000" dirty="0" smtClean="0"/>
              <a:t>5. Faedah Informasi</a:t>
            </a:r>
            <a:endParaRPr lang="id-ID" sz="4000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78004" y="1085848"/>
            <a:ext cx="7851648" cy="2414590"/>
          </a:xfrm>
        </p:spPr>
        <p:txBody>
          <a:bodyPr>
            <a:noAutofit/>
          </a:bodyPr>
          <a:lstStyle/>
          <a:p>
            <a:pPr algn="ctr"/>
            <a:r>
              <a:rPr lang="id-ID" sz="5500" dirty="0" smtClean="0">
                <a:latin typeface="Times New Roman" pitchFamily="18" charset="0"/>
                <a:cs typeface="Times New Roman" pitchFamily="18" charset="0"/>
              </a:rPr>
              <a:t>MANAJEMEN SUMBER DAYA MANUSIA</a:t>
            </a:r>
            <a:endParaRPr lang="id-ID" sz="5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46394" y="3962416"/>
            <a:ext cx="7854696" cy="1752600"/>
          </a:xfrm>
        </p:spPr>
        <p:txBody>
          <a:bodyPr>
            <a:normAutofit/>
          </a:bodyPr>
          <a:lstStyle/>
          <a:p>
            <a:pPr algn="ctr"/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Dra. Isnaniah LKS, MMA</a:t>
            </a:r>
          </a:p>
          <a:p>
            <a:pPr algn="ctr"/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Fakultas Ekonomi UMA</a:t>
            </a:r>
            <a:endParaRPr lang="id-ID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78647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d-ID" sz="3000" dirty="0" smtClean="0">
                <a:latin typeface="Times New Roman" pitchFamily="18" charset="0"/>
                <a:cs typeface="Times New Roman" pitchFamily="18" charset="0"/>
              </a:rPr>
              <a:t>Sesuai dengan fungsinya, dalam perusahaan terdapat dua macam tenaga kerja yakni:</a:t>
            </a:r>
          </a:p>
          <a:p>
            <a:pPr>
              <a:buNone/>
            </a:pPr>
            <a:r>
              <a:rPr lang="id-ID" sz="3000" dirty="0" smtClean="0">
                <a:latin typeface="Times New Roman" pitchFamily="18" charset="0"/>
                <a:cs typeface="Times New Roman" pitchFamily="18" charset="0"/>
              </a:rPr>
              <a:t>1. Tenaga eksekutif</a:t>
            </a:r>
          </a:p>
          <a:p>
            <a:pPr>
              <a:buNone/>
            </a:pPr>
            <a:r>
              <a:rPr lang="id-ID" sz="3000" dirty="0" smtClean="0">
                <a:latin typeface="Times New Roman" pitchFamily="18" charset="0"/>
                <a:cs typeface="Times New Roman" pitchFamily="18" charset="0"/>
              </a:rPr>
              <a:t>2. Tenaga operatif</a:t>
            </a:r>
          </a:p>
          <a:p>
            <a:pPr>
              <a:buNone/>
            </a:pPr>
            <a:endParaRPr lang="id-ID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id-ID" sz="3000" dirty="0" smtClean="0">
                <a:latin typeface="Times New Roman" pitchFamily="18" charset="0"/>
                <a:cs typeface="Times New Roman" pitchFamily="18" charset="0"/>
              </a:rPr>
              <a:t>Sumber Tenaga Kerja</a:t>
            </a:r>
          </a:p>
          <a:p>
            <a:pPr marL="514350" indent="-514350">
              <a:buNone/>
            </a:pPr>
            <a:r>
              <a:rPr lang="id-ID" sz="3000" dirty="0" smtClean="0">
                <a:latin typeface="Times New Roman" pitchFamily="18" charset="0"/>
                <a:cs typeface="Times New Roman" pitchFamily="18" charset="0"/>
              </a:rPr>
              <a:t>1. Dari dalam perusahaan</a:t>
            </a:r>
          </a:p>
          <a:p>
            <a:pPr marL="514350" indent="-514350">
              <a:buNone/>
            </a:pPr>
            <a:r>
              <a:rPr lang="id-ID" sz="3000" dirty="0" smtClean="0">
                <a:latin typeface="Times New Roman" pitchFamily="18" charset="0"/>
                <a:cs typeface="Times New Roman" pitchFamily="18" charset="0"/>
              </a:rPr>
              <a:t>2. Teman-teman para karyawan</a:t>
            </a:r>
          </a:p>
          <a:p>
            <a:pPr marL="514350" indent="-514350">
              <a:buNone/>
            </a:pPr>
            <a:r>
              <a:rPr lang="id-ID" sz="3000" dirty="0" smtClean="0">
                <a:latin typeface="Times New Roman" pitchFamily="18" charset="0"/>
                <a:cs typeface="Times New Roman" pitchFamily="18" charset="0"/>
              </a:rPr>
              <a:t>3. Lembaga penempatan tenaga kerja</a:t>
            </a:r>
          </a:p>
          <a:p>
            <a:pPr marL="514350" indent="-514350">
              <a:buNone/>
            </a:pPr>
            <a:r>
              <a:rPr lang="id-ID" sz="3000" dirty="0" smtClean="0">
                <a:latin typeface="Times New Roman" pitchFamily="18" charset="0"/>
                <a:cs typeface="Times New Roman" pitchFamily="18" charset="0"/>
              </a:rPr>
              <a:t>4. Lembaga pendidikan</a:t>
            </a:r>
          </a:p>
          <a:p>
            <a:pPr marL="514350" indent="-514350">
              <a:buNone/>
            </a:pPr>
            <a:r>
              <a:rPr lang="id-ID" sz="3000" dirty="0" smtClean="0">
                <a:latin typeface="Times New Roman" pitchFamily="18" charset="0"/>
                <a:cs typeface="Times New Roman" pitchFamily="18" charset="0"/>
              </a:rPr>
              <a:t>5. Masyarakat umum</a:t>
            </a:r>
            <a:endParaRPr lang="id-ID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61436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Penentuan Jenis (Kualitas Tenaga Kerja)</a:t>
            </a:r>
          </a:p>
          <a:p>
            <a:pPr marL="514350" indent="-514350"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a. Batas minimum – maksimum usia</a:t>
            </a:r>
          </a:p>
          <a:p>
            <a:pPr marL="514350" indent="-514350"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b. Pendidikan minimal yang dimiliki</a:t>
            </a:r>
          </a:p>
          <a:p>
            <a:pPr marL="514350" indent="-514350"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c. Pengalaman kerja yang diperoleh</a:t>
            </a:r>
          </a:p>
          <a:p>
            <a:pPr marL="514350" indent="-514350"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d. Bidang keahlian yang dimiliki</a:t>
            </a:r>
          </a:p>
          <a:p>
            <a:pPr marL="514350" indent="-514350"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e. Keterampilan yang dimiliki</a:t>
            </a:r>
          </a:p>
          <a:p>
            <a:pPr marL="514350" indent="-514350"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f. Pengetahuan-pengetahuan lainnya</a:t>
            </a:r>
          </a:p>
          <a:p>
            <a:pPr marL="514350" indent="-514350"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g. dan sebagainya</a:t>
            </a:r>
          </a:p>
          <a:p>
            <a:pPr marL="514350" indent="-514350">
              <a:buNone/>
            </a:pPr>
            <a:endParaRPr lang="id-ID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Penentuan Jumlah Tenaga Kerja</a:t>
            </a:r>
          </a:p>
          <a:p>
            <a:pPr marL="514350" indent="-514350"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a.   Analisa beban kerja: peramalan penjualan, penyusunan jadwal waktu kerja dan penentuan jumlah tenaga kerja yang diperlukan untuk membuat satu unit barang</a:t>
            </a:r>
            <a:endParaRPr lang="id-ID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68168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sz="6000" dirty="0" smtClean="0">
                <a:latin typeface="Times New Roman" pitchFamily="18" charset="0"/>
                <a:cs typeface="Times New Roman" pitchFamily="18" charset="0"/>
              </a:rPr>
              <a:t>  Dalam suatu bisnis terdapat faktor utama yang menjalankan bisnis (pelaku bisnis), yaitu manusia sebagai pemilik, manajer dan konsumen.</a:t>
            </a:r>
            <a:endParaRPr lang="id-ID" sz="6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61436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b. Analisa tenaga kerja untuk menghitung jumlah tenaga kerja yang sesungguhnya dapat tersedia pada satu periode tertentu.</a:t>
            </a:r>
          </a:p>
          <a:p>
            <a:pPr>
              <a:buNone/>
            </a:pP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Proses Seleksi</a:t>
            </a:r>
          </a:p>
          <a:p>
            <a:pPr marL="514350" indent="-514350">
              <a:buNone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a. Pengisian formulir atau penyortiran lamaran-lamaran</a:t>
            </a:r>
          </a:p>
          <a:p>
            <a:pPr marL="514350" indent="-514350">
              <a:buNone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b. Wawancara pendahuluan</a:t>
            </a:r>
          </a:p>
          <a:p>
            <a:pPr marL="514350" indent="-514350">
              <a:buNone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c. Psycho test</a:t>
            </a:r>
          </a:p>
          <a:p>
            <a:pPr marL="514350" indent="-514350">
              <a:buNone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d. Wawancara lanjutan</a:t>
            </a:r>
          </a:p>
          <a:p>
            <a:pPr marL="514350" indent="-514350">
              <a:buNone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e. Pengujian referensi</a:t>
            </a:r>
          </a:p>
          <a:p>
            <a:pPr marL="514350" indent="-514350">
              <a:buNone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f. Pengujian kesehatan</a:t>
            </a:r>
          </a:p>
          <a:p>
            <a:pPr marL="514350" indent="-514350">
              <a:buNone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g. Masa orientasi 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000124"/>
          </a:xfrm>
        </p:spPr>
        <p:txBody>
          <a:bodyPr/>
          <a:lstStyle/>
          <a:p>
            <a:pPr algn="ctr"/>
            <a:r>
              <a:rPr lang="id-ID" sz="6000" dirty="0" smtClean="0">
                <a:latin typeface="Times New Roman" pitchFamily="18" charset="0"/>
                <a:cs typeface="Times New Roman" pitchFamily="18" charset="0"/>
              </a:rPr>
              <a:t>Pengembangan Karyawan</a:t>
            </a:r>
            <a:endParaRPr lang="id-ID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85778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d-ID" sz="3400" dirty="0" smtClean="0">
                <a:latin typeface="Times New Roman" pitchFamily="18" charset="0"/>
                <a:cs typeface="Times New Roman" pitchFamily="18" charset="0"/>
              </a:rPr>
              <a:t>	Para karyawan baru maupun yang sudah bekerja, masih perlu dikembangkan lebih lanjut, disamping untuk lebih meningkatkan keterampilan kerja dengan harapan agar:</a:t>
            </a:r>
          </a:p>
          <a:p>
            <a:pPr marL="514350" indent="-514350">
              <a:buNone/>
            </a:pPr>
            <a:r>
              <a:rPr lang="id-ID" sz="3400" dirty="0" smtClean="0">
                <a:latin typeface="Times New Roman" pitchFamily="18" charset="0"/>
                <a:cs typeface="Times New Roman" pitchFamily="18" charset="0"/>
              </a:rPr>
              <a:t>1. Tingkat produktivitas bertambah</a:t>
            </a:r>
          </a:p>
          <a:p>
            <a:pPr marL="514350" indent="-514350">
              <a:buNone/>
            </a:pPr>
            <a:r>
              <a:rPr lang="id-ID" sz="3400" dirty="0" smtClean="0">
                <a:latin typeface="Times New Roman" pitchFamily="18" charset="0"/>
                <a:cs typeface="Times New Roman" pitchFamily="18" charset="0"/>
              </a:rPr>
              <a:t>2. Mengurangi tingkat kecelakaan</a:t>
            </a:r>
          </a:p>
          <a:p>
            <a:pPr marL="514350" indent="-514350">
              <a:buNone/>
            </a:pPr>
            <a:r>
              <a:rPr lang="id-ID" sz="3400" dirty="0" smtClean="0">
                <a:latin typeface="Times New Roman" pitchFamily="18" charset="0"/>
                <a:cs typeface="Times New Roman" pitchFamily="18" charset="0"/>
              </a:rPr>
              <a:t>3. Mengurangi besarnya scrap (kerusakan hasil)</a:t>
            </a:r>
          </a:p>
          <a:p>
            <a:pPr marL="514350" indent="-514350">
              <a:buNone/>
            </a:pPr>
            <a:r>
              <a:rPr lang="id-ID" sz="3400" dirty="0" smtClean="0">
                <a:latin typeface="Times New Roman" pitchFamily="18" charset="0"/>
                <a:cs typeface="Times New Roman" pitchFamily="18" charset="0"/>
              </a:rPr>
              <a:t>4. Meningkatkan gairah kerja</a:t>
            </a:r>
          </a:p>
          <a:p>
            <a:pPr marL="514350" indent="-514350">
              <a:buNone/>
            </a:pPr>
            <a:endParaRPr lang="id-ID" sz="3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2926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id-ID" sz="7200" dirty="0" smtClean="0">
                <a:latin typeface="Times New Roman" pitchFamily="18" charset="0"/>
                <a:cs typeface="Times New Roman" pitchFamily="18" charset="0"/>
              </a:rPr>
              <a:t>Kompensasi</a:t>
            </a:r>
            <a:endParaRPr lang="id-ID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d-ID" sz="3600" dirty="0" smtClean="0">
                <a:latin typeface="Times New Roman" pitchFamily="18" charset="0"/>
                <a:cs typeface="Times New Roman" pitchFamily="18" charset="0"/>
              </a:rPr>
              <a:t>	Kompensasi adalah imbalan jasa yang diberikan secara teratur dan jumlah tertentu oleh perusahaan kepada para karyawan atas kontribusi tenaganya yang telah diberikannya untuk mencapai tujuan perusahaan.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id-ID" sz="5400" dirty="0" smtClean="0">
                <a:latin typeface="Times New Roman" pitchFamily="18" charset="0"/>
                <a:cs typeface="Times New Roman" pitchFamily="18" charset="0"/>
              </a:rPr>
              <a:t>Lingkungan Kerja</a:t>
            </a:r>
            <a:endParaRPr lang="id-ID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11648"/>
            <a:ext cx="8229600" cy="43891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Semua keadaan yang terdapat disekitar yang dapat mempengaruhi kerja para karyawan.</a:t>
            </a:r>
          </a:p>
          <a:p>
            <a:pPr>
              <a:buNone/>
            </a:pPr>
            <a:endParaRPr lang="id-ID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Macam-macam lingkungan kerja:</a:t>
            </a:r>
          </a:p>
          <a:p>
            <a:pPr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1. Pengaturan penerangan pada tempat kerja</a:t>
            </a:r>
          </a:p>
          <a:p>
            <a:pPr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2. Pengeluaran suara dalam pabrik</a:t>
            </a:r>
          </a:p>
          <a:p>
            <a:pPr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3. Pengaturan udara dalam ruangan kerja</a:t>
            </a:r>
          </a:p>
          <a:p>
            <a:pPr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4. Pengaturan warna dan ruangan kerja</a:t>
            </a:r>
          </a:p>
          <a:p>
            <a:pPr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5. Kebersihan tempat kerja</a:t>
            </a:r>
          </a:p>
          <a:p>
            <a:pPr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6. Keamanan kerja</a:t>
            </a:r>
          </a:p>
          <a:p>
            <a:pPr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7. Pelayanan karyawan</a:t>
            </a:r>
            <a:endParaRPr lang="id-ID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7174"/>
            <a:ext cx="8229600" cy="1143000"/>
          </a:xfrm>
        </p:spPr>
        <p:txBody>
          <a:bodyPr/>
          <a:lstStyle/>
          <a:p>
            <a:pPr algn="ctr"/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Program Keselamatan Kerja</a:t>
            </a:r>
            <a:endParaRPr lang="id-ID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3891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Usaha yang bersifat preventif atau mencegah sumber-sumber bahaya yang terdapat ditempat kerja sehingga berakibat tidak membahayakan para karyawan.</a:t>
            </a:r>
          </a:p>
          <a:p>
            <a:pPr>
              <a:buNone/>
            </a:pPr>
            <a:endParaRPr lang="id-ID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Langkah-langkah pencegahan tersebut sebagai berikut:</a:t>
            </a:r>
          </a:p>
          <a:p>
            <a:pPr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1. Substitusi </a:t>
            </a:r>
          </a:p>
          <a:p>
            <a:pPr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2. Isolasi</a:t>
            </a:r>
          </a:p>
          <a:p>
            <a:pPr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3. Pengendalian secara tehnis</a:t>
            </a:r>
          </a:p>
          <a:p>
            <a:pPr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4. Pemakaian alat pelindung perorangan</a:t>
            </a:r>
          </a:p>
          <a:p>
            <a:pPr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5. Petunjuk dan peringatan ditempat kerja</a:t>
            </a:r>
          </a:p>
          <a:p>
            <a:pPr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6. Latihan dan pembinaan bagi karyawan</a:t>
            </a:r>
            <a:endParaRPr lang="id-ID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Penggabungan Kerjasama dan Pengembangan</a:t>
            </a:r>
            <a:endParaRPr lang="id-ID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40276"/>
            <a:ext cx="8229600" cy="43891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d-ID" sz="2900" dirty="0" smtClean="0">
                <a:latin typeface="Times New Roman" pitchFamily="18" charset="0"/>
                <a:cs typeface="Times New Roman" pitchFamily="18" charset="0"/>
              </a:rPr>
              <a:t>	Trust yaitu kerjasama dengan menggabungkan beberapa perusahaan menjadi satu sehingga penggabungan dari perusahaan-perusahaan tersebut merupakan sebuah perusahaan besar, masing-masing perusahaan telah meleburkan diri (fusi).</a:t>
            </a:r>
          </a:p>
          <a:p>
            <a:pPr>
              <a:buNone/>
            </a:pPr>
            <a:endParaRPr lang="id-ID" sz="2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d-ID" sz="2900" dirty="0" smtClean="0">
                <a:latin typeface="Times New Roman" pitchFamily="18" charset="0"/>
                <a:cs typeface="Times New Roman" pitchFamily="18" charset="0"/>
              </a:rPr>
              <a:t>	Holding company yaitu suatu perusahaan yang kondisi keuangannya kuat dapat memiliki perusahaan lain dengan cara membeli saham-sahamnya.</a:t>
            </a:r>
          </a:p>
          <a:p>
            <a:pPr>
              <a:buNone/>
            </a:pPr>
            <a:r>
              <a:rPr lang="id-ID" sz="29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id-ID" sz="29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607220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d-ID" sz="5400" dirty="0" smtClean="0">
                <a:latin typeface="Times New Roman" pitchFamily="18" charset="0"/>
                <a:cs typeface="Times New Roman" pitchFamily="18" charset="0"/>
              </a:rPr>
              <a:t>	Merger yaitu dua perseroan berfusi, salah satu tetap hidup dengan nama perseroannya sedang yang lain lenyap dengan nama dan kekayaannya kedalam perseroan yang hidup.</a:t>
            </a:r>
          </a:p>
          <a:p>
            <a:pPr>
              <a:buNone/>
            </a:pPr>
            <a:endParaRPr lang="id-ID" sz="5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53880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d-ID" sz="3600" dirty="0" smtClean="0">
                <a:latin typeface="Times New Roman" pitchFamily="18" charset="0"/>
                <a:cs typeface="Times New Roman" pitchFamily="18" charset="0"/>
              </a:rPr>
              <a:t>	Merger dibagi empat, yaitu:</a:t>
            </a:r>
          </a:p>
          <a:p>
            <a:pPr>
              <a:buNone/>
            </a:pPr>
            <a:r>
              <a:rPr lang="id-ID" sz="3600" dirty="0" smtClean="0">
                <a:latin typeface="Times New Roman" pitchFamily="18" charset="0"/>
                <a:cs typeface="Times New Roman" pitchFamily="18" charset="0"/>
              </a:rPr>
              <a:t>1. Merger horizontal, contohnya bank dengan bank</a:t>
            </a:r>
          </a:p>
          <a:p>
            <a:pPr>
              <a:buNone/>
            </a:pPr>
            <a:r>
              <a:rPr lang="id-ID" sz="3600" dirty="0" smtClean="0">
                <a:latin typeface="Times New Roman" pitchFamily="18" charset="0"/>
                <a:cs typeface="Times New Roman" pitchFamily="18" charset="0"/>
              </a:rPr>
              <a:t>2. Merger vertikal, contohnya perusahaan mebel dengan perusahaan kayu</a:t>
            </a:r>
          </a:p>
          <a:p>
            <a:pPr>
              <a:buNone/>
            </a:pPr>
            <a:r>
              <a:rPr lang="id-ID" sz="3600" dirty="0" smtClean="0">
                <a:latin typeface="Times New Roman" pitchFamily="18" charset="0"/>
                <a:cs typeface="Times New Roman" pitchFamily="18" charset="0"/>
              </a:rPr>
              <a:t>3. Merger konjenerik, contohnya bank dengan asuransi</a:t>
            </a:r>
          </a:p>
          <a:p>
            <a:pPr>
              <a:buNone/>
            </a:pPr>
            <a:r>
              <a:rPr lang="id-ID" sz="3600" dirty="0" smtClean="0">
                <a:latin typeface="Times New Roman" pitchFamily="18" charset="0"/>
                <a:cs typeface="Times New Roman" pitchFamily="18" charset="0"/>
              </a:rPr>
              <a:t>4. Merger konglemerat, contohnya perusahaan mobil dengan perusahaan rokok</a:t>
            </a:r>
          </a:p>
          <a:p>
            <a:pPr>
              <a:buNone/>
            </a:pPr>
            <a:endParaRPr lang="id-ID" sz="3600" dirty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60722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dirty="0" smtClean="0"/>
              <a:t>	Joint Venture merupakan bentuk kerjasama antara beberapa perusahaan yang berasal dari beberapa negara menjadi satu perusahaan untuk mencapai konsentrasi kekuatan-kekuatan ekonomi yang lebih padat.</a:t>
            </a:r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id-ID" dirty="0" smtClean="0"/>
              <a:t>	Joint Stock Company merupakan perserikatan sukarela untuk mengadakan usaha yang berdasarkan undang-undang.</a:t>
            </a:r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id-ID" dirty="0" smtClean="0"/>
              <a:t>	Multi National Corporation (MNC) merupakan perusahaan yang menanam modalnya di luar negeri sedang manajemennya diatur secara langsung dari negara induknya.</a:t>
            </a:r>
            <a:endParaRPr lang="id-ID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CCF7EB8-D38B-48ED-A04C-653990EBF2A3}" type="slidenum">
              <a:rPr lang="en-US"/>
              <a:pPr/>
              <a:t>39</a:t>
            </a:fld>
            <a:endParaRPr lang="en-US"/>
          </a:p>
        </p:txBody>
      </p:sp>
      <p:sp>
        <p:nvSpPr>
          <p:cNvPr id="16387" name="WordArt 4"/>
          <p:cNvSpPr>
            <a:spLocks noChangeArrowheads="1" noChangeShapeType="1" noTextEdit="1"/>
          </p:cNvSpPr>
          <p:nvPr/>
        </p:nvSpPr>
        <p:spPr bwMode="auto">
          <a:xfrm>
            <a:off x="1476375" y="1989138"/>
            <a:ext cx="5688013" cy="1728787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/>
              </a:rPr>
              <a:t>TERIMA KASIH</a:t>
            </a:r>
          </a:p>
        </p:txBody>
      </p:sp>
      <p:pic>
        <p:nvPicPr>
          <p:cNvPr id="16391" name="Picture 8" descr="babykick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64163" y="5157788"/>
            <a:ext cx="609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2" name="Picture 9" descr="dbaby[1]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19475" y="4652963"/>
            <a:ext cx="152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85728"/>
            <a:ext cx="8229600" cy="56102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d-ID" sz="3100" dirty="0" smtClean="0">
                <a:latin typeface="Times New Roman" pitchFamily="18" charset="0"/>
                <a:cs typeface="Times New Roman" pitchFamily="18" charset="0"/>
              </a:rPr>
              <a:t>  Pemilik adalah orang yang menginvestasikan uang dalam suatu kegiatan bisnis dengan maksud untuk memperoleh keuntungan dari uang atau modal yang ditanamkannya tersebut.</a:t>
            </a:r>
          </a:p>
          <a:p>
            <a:pPr>
              <a:buNone/>
            </a:pPr>
            <a:r>
              <a:rPr lang="id-ID" sz="3100" dirty="0" smtClean="0">
                <a:latin typeface="Times New Roman" pitchFamily="18" charset="0"/>
                <a:cs typeface="Times New Roman" pitchFamily="18" charset="0"/>
              </a:rPr>
              <a:t>   Manajer yaitu orang yang bertanggung jawab terhadap kinerja, perusahaan, bertanggung jawab atas pencapaian keuntungan perusahaan, pertumbuhan perusahaan serta pertanggung jawaban sosial.</a:t>
            </a:r>
          </a:p>
          <a:p>
            <a:pPr>
              <a:buNone/>
            </a:pPr>
            <a:r>
              <a:rPr lang="id-ID" sz="3100" dirty="0" smtClean="0">
                <a:latin typeface="Times New Roman" pitchFamily="18" charset="0"/>
                <a:cs typeface="Times New Roman" pitchFamily="18" charset="0"/>
              </a:rPr>
              <a:t>   Tenaga kerja adalah individu yang menawarkan keterampilan dan kemampuan untuk memproduksi barang atau jasa agar perusahaan dapat meraih keuntungan.</a:t>
            </a:r>
            <a:endParaRPr lang="id-ID" sz="31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1429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Perbedaan Antara Perusahaan Kecil dan Perusahaan Besar</a:t>
            </a:r>
            <a:endParaRPr lang="id-ID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28736"/>
          <a:ext cx="8229600" cy="5334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114800"/>
                <a:gridCol w="4114800"/>
              </a:tblGrid>
              <a:tr h="636583">
                <a:tc>
                  <a:txBody>
                    <a:bodyPr/>
                    <a:lstStyle/>
                    <a:p>
                      <a:r>
                        <a:rPr lang="id-ID" sz="3800" dirty="0" smtClean="0">
                          <a:latin typeface="Times New Roman" pitchFamily="18" charset="0"/>
                          <a:cs typeface="Times New Roman" pitchFamily="18" charset="0"/>
                        </a:rPr>
                        <a:t>Perusahaan Kecil</a:t>
                      </a:r>
                      <a:endParaRPr lang="id-ID" sz="3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3800" dirty="0" smtClean="0">
                          <a:latin typeface="Times New Roman" pitchFamily="18" charset="0"/>
                          <a:cs typeface="Times New Roman" pitchFamily="18" charset="0"/>
                        </a:rPr>
                        <a:t>Perusahaan Besar</a:t>
                      </a:r>
                      <a:endParaRPr lang="id-ID" sz="3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175679">
                <a:tc>
                  <a:txBody>
                    <a:bodyPr/>
                    <a:lstStyle/>
                    <a:p>
                      <a:r>
                        <a:rPr lang="id-ID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-Pada</a:t>
                      </a:r>
                      <a:r>
                        <a:rPr lang="id-ID" sz="3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umumnya dikelola/dipimpin sendiri oleh pemiliknya.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d-ID" sz="3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Struktur organisasinya sederhana.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d-ID" sz="3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Persentase kegagalan relatif cukup tinggi.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d-ID" sz="3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Kesulitan untuk mengembangkan usaha.</a:t>
                      </a:r>
                      <a:endParaRPr lang="id-ID" sz="3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id-ID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Pada</a:t>
                      </a:r>
                      <a:r>
                        <a:rPr lang="id-ID" sz="3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umumnya dikelola/dipimpin oleh manajer profesional.</a:t>
                      </a:r>
                    </a:p>
                    <a:p>
                      <a:pPr>
                        <a:buFontTx/>
                        <a:buNone/>
                      </a:pPr>
                      <a:endParaRPr lang="id-ID" sz="30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lang="id-ID" sz="3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Struktur organisasinya kompleks.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d-ID" sz="3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Persentase kegagalan usaha relatif rendah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d-ID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Modal jangka panjang relatif lebih mudah.</a:t>
                      </a:r>
                      <a:endParaRPr lang="id-ID" sz="3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500090"/>
            <a:ext cx="8229600" cy="1143000"/>
          </a:xfrm>
        </p:spPr>
        <p:txBody>
          <a:bodyPr>
            <a:noAutofit/>
          </a:bodyPr>
          <a:lstStyle/>
          <a:p>
            <a:r>
              <a:rPr lang="id-ID" sz="4800" dirty="0" smtClean="0">
                <a:latin typeface="Times New Roman" pitchFamily="18" charset="0"/>
                <a:cs typeface="Times New Roman" pitchFamily="18" charset="0"/>
              </a:rPr>
              <a:t>Perusahaan sebagai Suatu Sistem</a:t>
            </a:r>
            <a:endParaRPr lang="id-ID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4282" y="642918"/>
            <a:ext cx="8715436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d-ID" sz="4400" dirty="0" smtClean="0">
                <a:latin typeface="Times New Roman" pitchFamily="18" charset="0"/>
                <a:cs typeface="Times New Roman" pitchFamily="18" charset="0"/>
              </a:rPr>
              <a:t>    LINGKUNGAN        UMUM</a:t>
            </a:r>
            <a:endParaRPr lang="id-ID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Down Arrow 7"/>
          <p:cNvSpPr/>
          <p:nvPr/>
        </p:nvSpPr>
        <p:spPr>
          <a:xfrm>
            <a:off x="1357290" y="1142984"/>
            <a:ext cx="500066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Down Arrow 9"/>
          <p:cNvSpPr/>
          <p:nvPr/>
        </p:nvSpPr>
        <p:spPr>
          <a:xfrm>
            <a:off x="4429124" y="1142984"/>
            <a:ext cx="428628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1" name="Down Arrow 10"/>
          <p:cNvSpPr/>
          <p:nvPr/>
        </p:nvSpPr>
        <p:spPr>
          <a:xfrm>
            <a:off x="7429520" y="1142984"/>
            <a:ext cx="428628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5" name="Down Arrow 14"/>
          <p:cNvSpPr/>
          <p:nvPr/>
        </p:nvSpPr>
        <p:spPr>
          <a:xfrm>
            <a:off x="642910" y="1928802"/>
            <a:ext cx="428628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6" name="Down Arrow 15"/>
          <p:cNvSpPr/>
          <p:nvPr/>
        </p:nvSpPr>
        <p:spPr>
          <a:xfrm>
            <a:off x="2214546" y="1928802"/>
            <a:ext cx="428628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7" name="Down Arrow 16"/>
          <p:cNvSpPr/>
          <p:nvPr/>
        </p:nvSpPr>
        <p:spPr>
          <a:xfrm>
            <a:off x="3643306" y="1928802"/>
            <a:ext cx="428628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8" name="Down Arrow 17"/>
          <p:cNvSpPr/>
          <p:nvPr/>
        </p:nvSpPr>
        <p:spPr>
          <a:xfrm>
            <a:off x="5214942" y="1928802"/>
            <a:ext cx="428628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9" name="Down Arrow 18"/>
          <p:cNvSpPr/>
          <p:nvPr/>
        </p:nvSpPr>
        <p:spPr>
          <a:xfrm>
            <a:off x="6643702" y="1928802"/>
            <a:ext cx="428628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0" name="Down Arrow 19"/>
          <p:cNvSpPr/>
          <p:nvPr/>
        </p:nvSpPr>
        <p:spPr>
          <a:xfrm>
            <a:off x="8143900" y="1928802"/>
            <a:ext cx="428628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1" name="Rectangle 20"/>
          <p:cNvSpPr/>
          <p:nvPr/>
        </p:nvSpPr>
        <p:spPr>
          <a:xfrm>
            <a:off x="214282" y="2357430"/>
            <a:ext cx="2786082" cy="264320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d-ID" sz="2500" b="1" dirty="0" smtClean="0">
                <a:latin typeface="Times New Roman" pitchFamily="18" charset="0"/>
                <a:cs typeface="Times New Roman" pitchFamily="18" charset="0"/>
              </a:rPr>
              <a:t>Sumber-sumber Ekonomi</a:t>
            </a:r>
          </a:p>
          <a:p>
            <a:pPr>
              <a:buFont typeface="Arial" pitchFamily="34" charset="0"/>
              <a:buChar char="•"/>
            </a:pP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Alam/Bahan baku</a:t>
            </a:r>
          </a:p>
          <a:p>
            <a:pPr>
              <a:buFont typeface="Arial" pitchFamily="34" charset="0"/>
              <a:buChar char="•"/>
            </a:pP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Manusia/Tk</a:t>
            </a:r>
          </a:p>
          <a:p>
            <a:pPr>
              <a:buFont typeface="Arial" pitchFamily="34" charset="0"/>
              <a:buChar char="•"/>
            </a:pP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Uang/Modal</a:t>
            </a:r>
          </a:p>
          <a:p>
            <a:pPr>
              <a:buFont typeface="Arial" pitchFamily="34" charset="0"/>
              <a:buChar char="•"/>
            </a:pP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Metode </a:t>
            </a:r>
          </a:p>
          <a:p>
            <a:pPr>
              <a:buFont typeface="Arial" pitchFamily="34" charset="0"/>
              <a:buChar char="•"/>
            </a:pP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Dan lain-lain </a:t>
            </a:r>
            <a:endParaRPr lang="id-ID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214678" y="2357430"/>
            <a:ext cx="2786082" cy="264320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d-ID" sz="2500" b="1" dirty="0" smtClean="0">
                <a:latin typeface="Times New Roman" pitchFamily="18" charset="0"/>
                <a:cs typeface="Times New Roman" pitchFamily="18" charset="0"/>
              </a:rPr>
              <a:t>Kegiatan Perusahaan</a:t>
            </a:r>
          </a:p>
          <a:p>
            <a:pPr>
              <a:buFont typeface="Arial" pitchFamily="34" charset="0"/>
              <a:buChar char="•"/>
            </a:pP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Produksi</a:t>
            </a:r>
          </a:p>
          <a:p>
            <a:pPr>
              <a:buFont typeface="Arial" pitchFamily="34" charset="0"/>
              <a:buChar char="•"/>
            </a:pP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Pengelolaan dana</a:t>
            </a:r>
          </a:p>
          <a:p>
            <a:pPr>
              <a:buFont typeface="Arial" pitchFamily="34" charset="0"/>
              <a:buChar char="•"/>
            </a:pP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Pemasaran</a:t>
            </a:r>
          </a:p>
          <a:p>
            <a:pPr>
              <a:buFont typeface="Arial" pitchFamily="34" charset="0"/>
              <a:buChar char="•"/>
            </a:pP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Personalia</a:t>
            </a:r>
          </a:p>
          <a:p>
            <a:pPr>
              <a:buFont typeface="Arial" pitchFamily="34" charset="0"/>
              <a:buChar char="•"/>
            </a:pP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dan lain-lain</a:t>
            </a:r>
            <a:endParaRPr lang="id-ID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215074" y="2357430"/>
            <a:ext cx="2786082" cy="264320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d-ID" sz="2200" b="1" dirty="0" smtClean="0">
                <a:latin typeface="Times New Roman" pitchFamily="18" charset="0"/>
                <a:cs typeface="Times New Roman" pitchFamily="18" charset="0"/>
              </a:rPr>
              <a:t>Tujuan antara lain</a:t>
            </a:r>
          </a:p>
          <a:p>
            <a:pPr>
              <a:buFont typeface="Arial" pitchFamily="34" charset="0"/>
              <a:buChar char="•"/>
            </a:pPr>
            <a:r>
              <a:rPr lang="id-ID" sz="2200" dirty="0" smtClean="0">
                <a:latin typeface="Times New Roman" pitchFamily="18" charset="0"/>
                <a:cs typeface="Times New Roman" pitchFamily="18" charset="0"/>
              </a:rPr>
              <a:t>Keuntungan</a:t>
            </a:r>
          </a:p>
          <a:p>
            <a:pPr>
              <a:buFont typeface="Arial" pitchFamily="34" charset="0"/>
              <a:buChar char="•"/>
            </a:pPr>
            <a:r>
              <a:rPr lang="id-ID" sz="2200" dirty="0" smtClean="0">
                <a:latin typeface="Times New Roman" pitchFamily="18" charset="0"/>
                <a:cs typeface="Times New Roman" pitchFamily="18" charset="0"/>
              </a:rPr>
              <a:t>Kesejahteraan Anggota</a:t>
            </a:r>
          </a:p>
          <a:p>
            <a:pPr>
              <a:buFont typeface="Arial" pitchFamily="34" charset="0"/>
              <a:buChar char="•"/>
            </a:pPr>
            <a:r>
              <a:rPr lang="id-ID" sz="2200" dirty="0" smtClean="0">
                <a:latin typeface="Times New Roman" pitchFamily="18" charset="0"/>
                <a:cs typeface="Times New Roman" pitchFamily="18" charset="0"/>
              </a:rPr>
              <a:t>Kesejahteraan Masyarakat</a:t>
            </a:r>
          </a:p>
          <a:p>
            <a:pPr>
              <a:buFont typeface="Arial" pitchFamily="34" charset="0"/>
              <a:buChar char="•"/>
            </a:pPr>
            <a:r>
              <a:rPr lang="id-ID" sz="2200" dirty="0" smtClean="0">
                <a:latin typeface="Times New Roman" pitchFamily="18" charset="0"/>
                <a:cs typeface="Times New Roman" pitchFamily="18" charset="0"/>
              </a:rPr>
              <a:t>Mengurangi Pengangguran</a:t>
            </a:r>
            <a:endParaRPr lang="id-ID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Up Arrow 25"/>
          <p:cNvSpPr/>
          <p:nvPr/>
        </p:nvSpPr>
        <p:spPr>
          <a:xfrm>
            <a:off x="642910" y="5000636"/>
            <a:ext cx="357190" cy="42862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7" name="Up Arrow 26"/>
          <p:cNvSpPr/>
          <p:nvPr/>
        </p:nvSpPr>
        <p:spPr>
          <a:xfrm>
            <a:off x="2000232" y="5000636"/>
            <a:ext cx="357190" cy="42862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8" name="Up Arrow 27"/>
          <p:cNvSpPr/>
          <p:nvPr/>
        </p:nvSpPr>
        <p:spPr>
          <a:xfrm>
            <a:off x="3643306" y="5000636"/>
            <a:ext cx="357190" cy="42862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9" name="Up Arrow 28"/>
          <p:cNvSpPr/>
          <p:nvPr/>
        </p:nvSpPr>
        <p:spPr>
          <a:xfrm>
            <a:off x="5072066" y="5000636"/>
            <a:ext cx="357190" cy="42862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0" name="Up Arrow 29"/>
          <p:cNvSpPr/>
          <p:nvPr/>
        </p:nvSpPr>
        <p:spPr>
          <a:xfrm>
            <a:off x="6643702" y="5000636"/>
            <a:ext cx="357190" cy="42862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1" name="Up Arrow 30"/>
          <p:cNvSpPr/>
          <p:nvPr/>
        </p:nvSpPr>
        <p:spPr>
          <a:xfrm>
            <a:off x="8143900" y="5000636"/>
            <a:ext cx="357190" cy="42862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2" name="Rectangle 31"/>
          <p:cNvSpPr/>
          <p:nvPr/>
        </p:nvSpPr>
        <p:spPr>
          <a:xfrm>
            <a:off x="214282" y="5429264"/>
            <a:ext cx="2786082" cy="35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LINGKUNGAN KHUSUS</a:t>
            </a:r>
            <a:endParaRPr lang="id-ID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214678" y="5429264"/>
            <a:ext cx="2786082" cy="35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LINGKUNGAN KHUSUS</a:t>
            </a:r>
            <a:endParaRPr lang="id-ID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6215074" y="5429264"/>
            <a:ext cx="2786082" cy="35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LINGKUNGAN KHUSUS</a:t>
            </a:r>
            <a:endParaRPr lang="id-ID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Up Arrow 34"/>
          <p:cNvSpPr/>
          <p:nvPr/>
        </p:nvSpPr>
        <p:spPr>
          <a:xfrm>
            <a:off x="1357290" y="5786454"/>
            <a:ext cx="357190" cy="42862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6" name="Up Arrow 35"/>
          <p:cNvSpPr/>
          <p:nvPr/>
        </p:nvSpPr>
        <p:spPr>
          <a:xfrm>
            <a:off x="4357686" y="5786454"/>
            <a:ext cx="357190" cy="42862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7" name="Up Arrow 36"/>
          <p:cNvSpPr/>
          <p:nvPr/>
        </p:nvSpPr>
        <p:spPr>
          <a:xfrm>
            <a:off x="7429520" y="5786454"/>
            <a:ext cx="357190" cy="42862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8" name="Rectangle 37"/>
          <p:cNvSpPr/>
          <p:nvPr/>
        </p:nvSpPr>
        <p:spPr>
          <a:xfrm>
            <a:off x="214282" y="6215082"/>
            <a:ext cx="8715436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d-ID" sz="4400" dirty="0" smtClean="0">
                <a:latin typeface="Times New Roman" pitchFamily="18" charset="0"/>
                <a:cs typeface="Times New Roman" pitchFamily="18" charset="0"/>
              </a:rPr>
              <a:t>    LINGKUNGAN        UMUM</a:t>
            </a:r>
            <a:endParaRPr lang="id-ID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Right Arrow 38"/>
          <p:cNvSpPr/>
          <p:nvPr/>
        </p:nvSpPr>
        <p:spPr>
          <a:xfrm>
            <a:off x="2500298" y="3786190"/>
            <a:ext cx="857256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0" name="Right Arrow 39"/>
          <p:cNvSpPr/>
          <p:nvPr/>
        </p:nvSpPr>
        <p:spPr>
          <a:xfrm>
            <a:off x="5500694" y="3786190"/>
            <a:ext cx="857256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1" name="Rectangle 40"/>
          <p:cNvSpPr/>
          <p:nvPr/>
        </p:nvSpPr>
        <p:spPr>
          <a:xfrm>
            <a:off x="214282" y="1571612"/>
            <a:ext cx="2786082" cy="35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LINGKUNGAN KHUSUS</a:t>
            </a:r>
            <a:endParaRPr lang="id-ID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3214678" y="1571612"/>
            <a:ext cx="2786082" cy="35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LINGKUNGAN KHUSUS</a:t>
            </a:r>
            <a:endParaRPr lang="id-ID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6215074" y="1571612"/>
            <a:ext cx="2786082" cy="35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LINGKUNGAN KHUSUS</a:t>
            </a:r>
            <a:endParaRPr lang="id-ID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6102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d-ID" sz="4400" smtClean="0">
                <a:latin typeface="Times New Roman" pitchFamily="18" charset="0"/>
                <a:cs typeface="Times New Roman" pitchFamily="18" charset="0"/>
              </a:rPr>
              <a:t>  Pada </a:t>
            </a:r>
            <a:r>
              <a:rPr lang="id-ID" sz="4400" dirty="0" smtClean="0">
                <a:latin typeface="Times New Roman" pitchFamily="18" charset="0"/>
                <a:cs typeface="Times New Roman" pitchFamily="18" charset="0"/>
              </a:rPr>
              <a:t>dasarnya sistem Perusahaan mempunyai beberapa sifat. Sifat-sifat tersebut ialah:</a:t>
            </a:r>
          </a:p>
          <a:p>
            <a:pPr marL="514350" indent="-514350">
              <a:buAutoNum type="arabicPeriod"/>
            </a:pPr>
            <a:r>
              <a:rPr lang="id-ID" sz="4400" dirty="0" smtClean="0">
                <a:latin typeface="Times New Roman" pitchFamily="18" charset="0"/>
                <a:cs typeface="Times New Roman" pitchFamily="18" charset="0"/>
              </a:rPr>
              <a:t>Sifat Kompleks</a:t>
            </a:r>
          </a:p>
          <a:p>
            <a:pPr marL="514350" indent="-514350">
              <a:buAutoNum type="arabicPeriod"/>
            </a:pPr>
            <a:r>
              <a:rPr lang="id-ID" sz="4400" dirty="0" smtClean="0">
                <a:latin typeface="Times New Roman" pitchFamily="18" charset="0"/>
                <a:cs typeface="Times New Roman" pitchFamily="18" charset="0"/>
              </a:rPr>
              <a:t>Sebagai suatu Kesatuan/Unit</a:t>
            </a:r>
          </a:p>
          <a:p>
            <a:pPr marL="514350" indent="-514350">
              <a:buAutoNum type="arabicPeriod"/>
            </a:pPr>
            <a:r>
              <a:rPr lang="id-ID" sz="4400" dirty="0" smtClean="0">
                <a:latin typeface="Times New Roman" pitchFamily="18" charset="0"/>
                <a:cs typeface="Times New Roman" pitchFamily="18" charset="0"/>
              </a:rPr>
              <a:t>Sifatnya Berjenis-jenis</a:t>
            </a:r>
          </a:p>
          <a:p>
            <a:pPr marL="514350" indent="-514350">
              <a:buAutoNum type="arabicPeriod"/>
            </a:pPr>
            <a:r>
              <a:rPr lang="id-ID" sz="4400" dirty="0" smtClean="0">
                <a:latin typeface="Times New Roman" pitchFamily="18" charset="0"/>
                <a:cs typeface="Times New Roman" pitchFamily="18" charset="0"/>
              </a:rPr>
              <a:t>Sifat Saling Bergantung</a:t>
            </a:r>
          </a:p>
          <a:p>
            <a:pPr marL="514350" indent="-514350">
              <a:buAutoNum type="arabicPeriod"/>
            </a:pPr>
            <a:r>
              <a:rPr lang="id-ID" sz="4400" dirty="0" smtClean="0">
                <a:latin typeface="Times New Roman" pitchFamily="18" charset="0"/>
                <a:cs typeface="Times New Roman" pitchFamily="18" charset="0"/>
              </a:rPr>
              <a:t>Sifat Dinamis</a:t>
            </a:r>
          </a:p>
          <a:p>
            <a:pPr marL="514350" indent="-514350">
              <a:buNone/>
            </a:pPr>
            <a:endParaRPr lang="id-ID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>
            <a:normAutofit/>
          </a:bodyPr>
          <a:lstStyle/>
          <a:p>
            <a:r>
              <a:rPr lang="id-ID" sz="6000" dirty="0" smtClean="0">
                <a:latin typeface="Times New Roman" pitchFamily="18" charset="0"/>
                <a:cs typeface="Times New Roman" pitchFamily="18" charset="0"/>
              </a:rPr>
              <a:t>Letak/Lokasi Perusahaan </a:t>
            </a:r>
            <a:endParaRPr lang="id-ID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3891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d-ID" sz="3600" b="1" dirty="0" smtClean="0">
                <a:latin typeface="Times New Roman" pitchFamily="18" charset="0"/>
                <a:cs typeface="Times New Roman" pitchFamily="18" charset="0"/>
              </a:rPr>
              <a:t>Jenis Letak Perusahaan</a:t>
            </a:r>
          </a:p>
          <a:p>
            <a:pPr>
              <a:buNone/>
            </a:pPr>
            <a:r>
              <a:rPr lang="id-ID" sz="3600" dirty="0" smtClean="0">
                <a:latin typeface="Times New Roman" pitchFamily="18" charset="0"/>
                <a:cs typeface="Times New Roman" pitchFamily="18" charset="0"/>
              </a:rPr>
              <a:t>Ada 4 (empat) jenis letak perusahaan:</a:t>
            </a:r>
          </a:p>
          <a:p>
            <a:pPr marL="514350" indent="-514350">
              <a:buAutoNum type="arabicPeriod"/>
            </a:pPr>
            <a:r>
              <a:rPr lang="id-ID" sz="3600" dirty="0" smtClean="0">
                <a:latin typeface="Times New Roman" pitchFamily="18" charset="0"/>
                <a:cs typeface="Times New Roman" pitchFamily="18" charset="0"/>
              </a:rPr>
              <a:t>Letak Perusahaan yang terikat pada alam</a:t>
            </a:r>
          </a:p>
          <a:p>
            <a:pPr marL="514350" indent="-514350">
              <a:buAutoNum type="arabicPeriod"/>
            </a:pPr>
            <a:r>
              <a:rPr lang="id-ID" sz="3600" dirty="0" smtClean="0">
                <a:latin typeface="Times New Roman" pitchFamily="18" charset="0"/>
                <a:cs typeface="Times New Roman" pitchFamily="18" charset="0"/>
              </a:rPr>
              <a:t>Letak Perusahaan berdasarkan sejarah</a:t>
            </a:r>
          </a:p>
          <a:p>
            <a:pPr marL="514350" indent="-514350">
              <a:buAutoNum type="arabicPeriod"/>
            </a:pPr>
            <a:r>
              <a:rPr lang="id-ID" sz="3600" dirty="0" smtClean="0">
                <a:latin typeface="Times New Roman" pitchFamily="18" charset="0"/>
                <a:cs typeface="Times New Roman" pitchFamily="18" charset="0"/>
              </a:rPr>
              <a:t>Letak Perusahaan yang ditetapkan oleh pemerintah</a:t>
            </a:r>
          </a:p>
          <a:p>
            <a:pPr marL="514350" indent="-514350">
              <a:buAutoNum type="arabicPeriod"/>
            </a:pPr>
            <a:r>
              <a:rPr lang="id-ID" sz="3600" dirty="0" smtClean="0">
                <a:latin typeface="Times New Roman" pitchFamily="18" charset="0"/>
                <a:cs typeface="Times New Roman" pitchFamily="18" charset="0"/>
              </a:rPr>
              <a:t>Letak Perusahaan yang dipengaruhi oleh faktor-faktor ekonomi</a:t>
            </a:r>
            <a:endParaRPr lang="id-ID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785818"/>
          </a:xfrm>
        </p:spPr>
        <p:txBody>
          <a:bodyPr>
            <a:noAutofit/>
          </a:bodyPr>
          <a:lstStyle/>
          <a:p>
            <a:r>
              <a:rPr lang="id-ID" sz="6600" dirty="0" smtClean="0">
                <a:latin typeface="Times New Roman" pitchFamily="18" charset="0"/>
                <a:cs typeface="Times New Roman" pitchFamily="18" charset="0"/>
              </a:rPr>
              <a:t>FIRMA (Fa)</a:t>
            </a:r>
            <a:endParaRPr lang="id-ID" sz="6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285860"/>
            <a:ext cx="8643998" cy="550070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	Firma merupakan suatu persekutuan antara dua orang atau lebih dengan nama bersama untuk menjalankan usaha.</a:t>
            </a:r>
          </a:p>
          <a:p>
            <a:pPr>
              <a:buNone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Kebaikan Firma:</a:t>
            </a:r>
          </a:p>
          <a:p>
            <a:pPr marL="514350" indent="-514350">
              <a:buAutoNum type="arabicPeriod"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Kemampuan manajemen lebih besar</a:t>
            </a:r>
          </a:p>
          <a:p>
            <a:pPr marL="514350" indent="-514350">
              <a:buAutoNum type="arabicPeriod"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Pendirian Firma relatif lebih mudah</a:t>
            </a:r>
          </a:p>
          <a:p>
            <a:pPr marL="514350" indent="-514350">
              <a:buAutoNum type="arabicPeriod"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Kebutuhan modal lebih mudah terpenuhi</a:t>
            </a:r>
          </a:p>
          <a:p>
            <a:pPr marL="514350" indent="-514350">
              <a:buNone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Keburukan Firma:</a:t>
            </a:r>
          </a:p>
          <a:p>
            <a:pPr marL="514350" indent="-514350">
              <a:buAutoNum type="arabicPeriod"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Tanggung jawab pemilik tidak terbatas terhadap seluruh hutang perusahaan</a:t>
            </a:r>
          </a:p>
          <a:p>
            <a:pPr marL="514350" indent="-514350">
              <a:buAutoNum type="arabicPeriod"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Kerugian yang diakibatkan oleh seorang anggota harus ditanggung bersama oleh anggota yang lain</a:t>
            </a:r>
          </a:p>
          <a:p>
            <a:pPr marL="514350" indent="-514350">
              <a:buAutoNum type="arabicPeriod"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Kelangsungan perusahaan tidak menentu</a:t>
            </a:r>
            <a:endParaRPr lang="id-ID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321</TotalTime>
  <Words>886</Words>
  <Application>Microsoft Office PowerPoint</Application>
  <PresentationFormat>On-screen Show (4:3)</PresentationFormat>
  <Paragraphs>254</Paragraphs>
  <Slides>39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Flow</vt:lpstr>
      <vt:lpstr>Pengantar bisnis</vt:lpstr>
      <vt:lpstr>Slide 2</vt:lpstr>
      <vt:lpstr>Slide 3</vt:lpstr>
      <vt:lpstr>Slide 4</vt:lpstr>
      <vt:lpstr>Perbedaan Antara Perusahaan Kecil dan Perusahaan Besar</vt:lpstr>
      <vt:lpstr>Perusahaan sebagai Suatu Sistem</vt:lpstr>
      <vt:lpstr>Slide 7</vt:lpstr>
      <vt:lpstr>Letak/Lokasi Perusahaan </vt:lpstr>
      <vt:lpstr>FIRMA (Fa)</vt:lpstr>
      <vt:lpstr>Perseroan Komanditer (CV)</vt:lpstr>
      <vt:lpstr>Slide 11</vt:lpstr>
      <vt:lpstr>Perseroan Terbatas (PT)</vt:lpstr>
      <vt:lpstr>Slide 13</vt:lpstr>
      <vt:lpstr>Perseroan Terbatas Negara (PERSERO)</vt:lpstr>
      <vt:lpstr>Perusahaan Negara Jawatan (PERJAN)</vt:lpstr>
      <vt:lpstr>Perusahaan Daerah (PD)</vt:lpstr>
      <vt:lpstr>Slide 17</vt:lpstr>
      <vt:lpstr>Slide 18</vt:lpstr>
      <vt:lpstr>PEMASARAN </vt:lpstr>
      <vt:lpstr>Slide 20</vt:lpstr>
      <vt:lpstr>Adapun fungsi pokok pemasaran, yaitu:</vt:lpstr>
      <vt:lpstr>Penggolongan barang menurut tingkat pemakaian</vt:lpstr>
      <vt:lpstr>Barang konsumsi dikelompokkan menjadi 3 golongan</vt:lpstr>
      <vt:lpstr>Siklus Kehidupan Barang (Product Life Cycle)</vt:lpstr>
      <vt:lpstr>Saluran distribusi pada pasar konsumsi</vt:lpstr>
      <vt:lpstr>Faedah (utility) adalah kekuatan dari suatu produk atau jasa untuk memuaskan kebutuhan</vt:lpstr>
      <vt:lpstr>MANAJEMEN SUMBER DAYA MANUSIA</vt:lpstr>
      <vt:lpstr>Slide 28</vt:lpstr>
      <vt:lpstr>Slide 29</vt:lpstr>
      <vt:lpstr>Slide 30</vt:lpstr>
      <vt:lpstr>Pengembangan Karyawan</vt:lpstr>
      <vt:lpstr>Kompensasi</vt:lpstr>
      <vt:lpstr>Lingkungan Kerja</vt:lpstr>
      <vt:lpstr>Program Keselamatan Kerja</vt:lpstr>
      <vt:lpstr>Penggabungan Kerjasama dan Pengembangan</vt:lpstr>
      <vt:lpstr>Slide 36</vt:lpstr>
      <vt:lpstr>Slide 37</vt:lpstr>
      <vt:lpstr>Slide 38</vt:lpstr>
      <vt:lpstr>Slide 39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PEMASARAN</dc:title>
  <dc:creator>hp</dc:creator>
  <cp:lastModifiedBy>User</cp:lastModifiedBy>
  <cp:revision>103</cp:revision>
  <dcterms:created xsi:type="dcterms:W3CDTF">2012-10-23T09:54:20Z</dcterms:created>
  <dcterms:modified xsi:type="dcterms:W3CDTF">2016-12-21T08:26:19Z</dcterms:modified>
</cp:coreProperties>
</file>